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Ubuntu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UbuntuLight-bold.fntdata"/><Relationship Id="rId52" Type="http://schemas.openxmlformats.org/officeDocument/2006/relationships/font" Target="fonts/UbuntuLight-regular.fntdata"/><Relationship Id="rId11" Type="http://schemas.openxmlformats.org/officeDocument/2006/relationships/slide" Target="slides/slide6.xml"/><Relationship Id="rId55" Type="http://schemas.openxmlformats.org/officeDocument/2006/relationships/font" Target="fonts/UbuntuLight-boldItalic.fntdata"/><Relationship Id="rId10" Type="http://schemas.openxmlformats.org/officeDocument/2006/relationships/slide" Target="slides/slide5.xml"/><Relationship Id="rId54" Type="http://schemas.openxmlformats.org/officeDocument/2006/relationships/font" Target="fonts/UbuntuLigh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435865791_1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4358657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0dd6dc94a_2_9: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0dd6dc94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1240500dd_3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1240500d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0dd6dc94a_2_42: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0dd6dc94a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124b59bb5_1_2: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124b59bb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0dd6dc94a_2_5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0dd6dc94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124b59bb5_1_34: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124b59bb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1240500dd_3_4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1240500dd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1240500dd_3_39: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1240500dd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80dd6dc94a_2_84: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0dd6dc94a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0dd6dc94a_2_7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0dd6dc94a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80dcd921ff_0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0dcd92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0dd6dc94a_2_71: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0dd6dc94a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0dd6dc94a_8_4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0dd6dc94a_8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548871c4bc5f1ca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548871c4bc5f1c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0dd6dc94a_2_64: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0dd6dc94a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0df8da03b_0_2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0df8da0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0df8da03b_1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0df8da0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0df8da03b_0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0df8da0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0dd6dc94a_8_15: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0dd6dc94a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0df8da03b_0_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0df8da03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1240500dd_3_64: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1240500dd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0dcd921ff_0_5: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0dcd92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1240500dd_3_77: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1240500dd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1240500dd_3_10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1240500dd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1240500dd_3_11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1240500dd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80dd6dc94a_8_62: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80dd6dc94a_8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80dd6dc94a_8_9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0dd6dc94a_8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80dd6dc94a_8_8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80dd6dc94a_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81240500dd_3_1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1240500dd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80dd6dc94a_8_76: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0dd6dc94a_8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1240500dd_3_2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1240500dd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80df8da03b_0_3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0df8da03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0dd6dc862_7_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0dd6dc862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80dd6dc94a_8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0dd6dc94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0df8da03b_0_15: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0df8da03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0df8da03b_0_28: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0df8da03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10179932e_1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1017993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7ed6518d11_10_5: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ed6518d11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0df8da03b_1_1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0df8da03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80df8da03b_0_33: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0df8da0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0dd6dc94a_1_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0dd6dc9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0dd6dc94a_1_70: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0dd6dc94a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0dd6dc94a_1_5: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0dd6dc94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80dd6dc94a_2_27: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0dd6dc94a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0dd6dc94a_2_2:notes"/>
          <p:cNvSpPr/>
          <p:nvPr>
            <p:ph idx="2" type="sldImg"/>
          </p:nvPr>
        </p:nvSpPr>
        <p:spPr>
          <a:xfrm>
            <a:off x="381298"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0dd6dc94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2500" lIns="92500" spcFirstLastPara="1" rIns="92500" wrap="square" tIns="9250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2500" lIns="92500" spcFirstLastPara="1" rIns="92500" wrap="square" tIns="92500">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2500" lIns="92500" spcFirstLastPara="1" rIns="92500" wrap="square" tIns="92500">
            <a:noAutofit/>
          </a:bodyPr>
          <a:lstStyle>
            <a:lvl1pPr lvl="0" algn="ctr">
              <a:spcBef>
                <a:spcPts val="0"/>
              </a:spcBef>
              <a:spcAft>
                <a:spcPts val="0"/>
              </a:spcAft>
              <a:buSzPts val="12100"/>
              <a:buNone/>
              <a:defRPr sz="12100"/>
            </a:lvl1pPr>
            <a:lvl2pPr lvl="1" algn="ctr">
              <a:spcBef>
                <a:spcPts val="0"/>
              </a:spcBef>
              <a:spcAft>
                <a:spcPts val="0"/>
              </a:spcAft>
              <a:buSzPts val="12100"/>
              <a:buNone/>
              <a:defRPr sz="12100"/>
            </a:lvl2pPr>
            <a:lvl3pPr lvl="2" algn="ctr">
              <a:spcBef>
                <a:spcPts val="0"/>
              </a:spcBef>
              <a:spcAft>
                <a:spcPts val="0"/>
              </a:spcAft>
              <a:buSzPts val="12100"/>
              <a:buNone/>
              <a:defRPr sz="12100"/>
            </a:lvl3pPr>
            <a:lvl4pPr lvl="3" algn="ctr">
              <a:spcBef>
                <a:spcPts val="0"/>
              </a:spcBef>
              <a:spcAft>
                <a:spcPts val="0"/>
              </a:spcAft>
              <a:buSzPts val="12100"/>
              <a:buNone/>
              <a:defRPr sz="12100"/>
            </a:lvl4pPr>
            <a:lvl5pPr lvl="4" algn="ctr">
              <a:spcBef>
                <a:spcPts val="0"/>
              </a:spcBef>
              <a:spcAft>
                <a:spcPts val="0"/>
              </a:spcAft>
              <a:buSzPts val="12100"/>
              <a:buNone/>
              <a:defRPr sz="12100"/>
            </a:lvl5pPr>
            <a:lvl6pPr lvl="5" algn="ctr">
              <a:spcBef>
                <a:spcPts val="0"/>
              </a:spcBef>
              <a:spcAft>
                <a:spcPts val="0"/>
              </a:spcAft>
              <a:buSzPts val="12100"/>
              <a:buNone/>
              <a:defRPr sz="12100"/>
            </a:lvl6pPr>
            <a:lvl7pPr lvl="6" algn="ctr">
              <a:spcBef>
                <a:spcPts val="0"/>
              </a:spcBef>
              <a:spcAft>
                <a:spcPts val="0"/>
              </a:spcAft>
              <a:buSzPts val="12100"/>
              <a:buNone/>
              <a:defRPr sz="12100"/>
            </a:lvl7pPr>
            <a:lvl8pPr lvl="7" algn="ctr">
              <a:spcBef>
                <a:spcPts val="0"/>
              </a:spcBef>
              <a:spcAft>
                <a:spcPts val="0"/>
              </a:spcAft>
              <a:buSzPts val="12100"/>
              <a:buNone/>
              <a:defRPr sz="12100"/>
            </a:lvl8pPr>
            <a:lvl9pPr lvl="8" algn="ctr">
              <a:spcBef>
                <a:spcPts val="0"/>
              </a:spcBef>
              <a:spcAft>
                <a:spcPts val="0"/>
              </a:spcAft>
              <a:buSzPts val="12100"/>
              <a:buNone/>
              <a:defRPr sz="121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2500" lIns="92500" spcFirstLastPara="1" rIns="92500" wrap="square" tIns="92500">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2500" lIns="92500" spcFirstLastPara="1" rIns="92500" wrap="square" tIns="92500">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2500" lIns="92500" spcFirstLastPara="1" rIns="92500" wrap="square" tIns="92500">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2500" lIns="92500" spcFirstLastPara="1" rIns="92500" wrap="square" tIns="92500">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2500" lIns="92500" spcFirstLastPara="1" rIns="92500" wrap="square" tIns="92500">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2500" lIns="92500" spcFirstLastPara="1" rIns="92500" wrap="square" tIns="9250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2500" lIns="92500" spcFirstLastPara="1" rIns="92500" wrap="square" tIns="92500">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2500" lIns="92500" spcFirstLastPara="1" rIns="92500" wrap="square" tIns="92500">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2500" lIns="92500" spcFirstLastPara="1" rIns="92500" wrap="square" tIns="925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2500" lIns="92500" spcFirstLastPara="1" rIns="92500" wrap="square" tIns="9250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2500" lIns="92500" spcFirstLastPara="1" rIns="92500" wrap="square" tIns="9250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2500" lIns="92500" spcFirstLastPara="1" rIns="92500" wrap="square" tIns="92500">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2500" lIns="92500" spcFirstLastPara="1" rIns="92500" wrap="square" tIns="92500">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2500" lIns="92500" spcFirstLastPara="1" rIns="92500" wrap="square" tIns="925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7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2500" lIns="92500" spcFirstLastPara="1" rIns="92500" wrap="square" tIns="92500">
            <a:noAutofit/>
          </a:bodyPr>
          <a:lstStyle>
            <a:lvl1pPr lvl="0">
              <a:spcBef>
                <a:spcPts val="0"/>
              </a:spcBef>
              <a:spcAft>
                <a:spcPts val="0"/>
              </a:spcAft>
              <a:buClr>
                <a:schemeClr val="dk1"/>
              </a:buClr>
              <a:buSzPts val="2900"/>
              <a:buNone/>
              <a:defRPr sz="2900">
                <a:solidFill>
                  <a:schemeClr val="dk1"/>
                </a:solidFill>
              </a:defRPr>
            </a:lvl1pPr>
            <a:lvl2pPr lvl="1">
              <a:spcBef>
                <a:spcPts val="0"/>
              </a:spcBef>
              <a:spcAft>
                <a:spcPts val="0"/>
              </a:spcAft>
              <a:buClr>
                <a:schemeClr val="dk1"/>
              </a:buClr>
              <a:buSzPts val="2900"/>
              <a:buNone/>
              <a:defRPr sz="2900">
                <a:solidFill>
                  <a:schemeClr val="dk1"/>
                </a:solidFill>
              </a:defRPr>
            </a:lvl2pPr>
            <a:lvl3pPr lvl="2">
              <a:spcBef>
                <a:spcPts val="0"/>
              </a:spcBef>
              <a:spcAft>
                <a:spcPts val="0"/>
              </a:spcAft>
              <a:buClr>
                <a:schemeClr val="dk1"/>
              </a:buClr>
              <a:buSzPts val="2900"/>
              <a:buNone/>
              <a:defRPr sz="2900">
                <a:solidFill>
                  <a:schemeClr val="dk1"/>
                </a:solidFill>
              </a:defRPr>
            </a:lvl3pPr>
            <a:lvl4pPr lvl="3">
              <a:spcBef>
                <a:spcPts val="0"/>
              </a:spcBef>
              <a:spcAft>
                <a:spcPts val="0"/>
              </a:spcAft>
              <a:buClr>
                <a:schemeClr val="dk1"/>
              </a:buClr>
              <a:buSzPts val="2900"/>
              <a:buNone/>
              <a:defRPr sz="2900">
                <a:solidFill>
                  <a:schemeClr val="dk1"/>
                </a:solidFill>
              </a:defRPr>
            </a:lvl4pPr>
            <a:lvl5pPr lvl="4">
              <a:spcBef>
                <a:spcPts val="0"/>
              </a:spcBef>
              <a:spcAft>
                <a:spcPts val="0"/>
              </a:spcAft>
              <a:buClr>
                <a:schemeClr val="dk1"/>
              </a:buClr>
              <a:buSzPts val="2900"/>
              <a:buNone/>
              <a:defRPr sz="2900">
                <a:solidFill>
                  <a:schemeClr val="dk1"/>
                </a:solidFill>
              </a:defRPr>
            </a:lvl5pPr>
            <a:lvl6pPr lvl="5">
              <a:spcBef>
                <a:spcPts val="0"/>
              </a:spcBef>
              <a:spcAft>
                <a:spcPts val="0"/>
              </a:spcAft>
              <a:buClr>
                <a:schemeClr val="dk1"/>
              </a:buClr>
              <a:buSzPts val="2900"/>
              <a:buNone/>
              <a:defRPr sz="2900">
                <a:solidFill>
                  <a:schemeClr val="dk1"/>
                </a:solidFill>
              </a:defRPr>
            </a:lvl6pPr>
            <a:lvl7pPr lvl="6">
              <a:spcBef>
                <a:spcPts val="0"/>
              </a:spcBef>
              <a:spcAft>
                <a:spcPts val="0"/>
              </a:spcAft>
              <a:buClr>
                <a:schemeClr val="dk1"/>
              </a:buClr>
              <a:buSzPts val="2900"/>
              <a:buNone/>
              <a:defRPr sz="2900">
                <a:solidFill>
                  <a:schemeClr val="dk1"/>
                </a:solidFill>
              </a:defRPr>
            </a:lvl7pPr>
            <a:lvl8pPr lvl="7">
              <a:spcBef>
                <a:spcPts val="0"/>
              </a:spcBef>
              <a:spcAft>
                <a:spcPts val="0"/>
              </a:spcAft>
              <a:buClr>
                <a:schemeClr val="dk1"/>
              </a:buClr>
              <a:buSzPts val="2900"/>
              <a:buNone/>
              <a:defRPr sz="2900">
                <a:solidFill>
                  <a:schemeClr val="dk1"/>
                </a:solidFill>
              </a:defRPr>
            </a:lvl8pPr>
            <a:lvl9pPr lvl="8">
              <a:spcBef>
                <a:spcPts val="0"/>
              </a:spcBef>
              <a:spcAft>
                <a:spcPts val="0"/>
              </a:spcAft>
              <a:buClr>
                <a:schemeClr val="dk1"/>
              </a:buClr>
              <a:buSzPts val="2900"/>
              <a:buNone/>
              <a:defRPr sz="29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2500" lIns="92500" spcFirstLastPara="1" rIns="92500" wrap="square" tIns="92500">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sz="1400">
                <a:solidFill>
                  <a:schemeClr val="lt2"/>
                </a:solidFill>
              </a:defRPr>
            </a:lvl2pPr>
            <a:lvl3pPr indent="-317500" lvl="2" marL="1371600">
              <a:lnSpc>
                <a:spcPct val="115000"/>
              </a:lnSpc>
              <a:spcBef>
                <a:spcPts val="1600"/>
              </a:spcBef>
              <a:spcAft>
                <a:spcPts val="0"/>
              </a:spcAft>
              <a:buClr>
                <a:schemeClr val="lt2"/>
              </a:buClr>
              <a:buSzPts val="1400"/>
              <a:buChar char="■"/>
              <a:defRPr sz="1400">
                <a:solidFill>
                  <a:schemeClr val="lt2"/>
                </a:solidFill>
              </a:defRPr>
            </a:lvl3pPr>
            <a:lvl4pPr indent="-317500" lvl="3" marL="1828800">
              <a:lnSpc>
                <a:spcPct val="115000"/>
              </a:lnSpc>
              <a:spcBef>
                <a:spcPts val="1600"/>
              </a:spcBef>
              <a:spcAft>
                <a:spcPts val="0"/>
              </a:spcAft>
              <a:buClr>
                <a:schemeClr val="lt2"/>
              </a:buClr>
              <a:buSzPts val="1400"/>
              <a:buChar char="●"/>
              <a:defRPr sz="1400">
                <a:solidFill>
                  <a:schemeClr val="lt2"/>
                </a:solidFill>
              </a:defRPr>
            </a:lvl4pPr>
            <a:lvl5pPr indent="-317500" lvl="4" marL="2286000">
              <a:lnSpc>
                <a:spcPct val="115000"/>
              </a:lnSpc>
              <a:spcBef>
                <a:spcPts val="1600"/>
              </a:spcBef>
              <a:spcAft>
                <a:spcPts val="0"/>
              </a:spcAft>
              <a:buClr>
                <a:schemeClr val="lt2"/>
              </a:buClr>
              <a:buSzPts val="1400"/>
              <a:buChar char="○"/>
              <a:defRPr sz="1400">
                <a:solidFill>
                  <a:schemeClr val="lt2"/>
                </a:solidFill>
              </a:defRPr>
            </a:lvl5pPr>
            <a:lvl6pPr indent="-317500" lvl="5" marL="2743200">
              <a:lnSpc>
                <a:spcPct val="115000"/>
              </a:lnSpc>
              <a:spcBef>
                <a:spcPts val="1600"/>
              </a:spcBef>
              <a:spcAft>
                <a:spcPts val="0"/>
              </a:spcAft>
              <a:buClr>
                <a:schemeClr val="lt2"/>
              </a:buClr>
              <a:buSzPts val="1400"/>
              <a:buChar char="■"/>
              <a:defRPr sz="1400">
                <a:solidFill>
                  <a:schemeClr val="lt2"/>
                </a:solidFill>
              </a:defRPr>
            </a:lvl6pPr>
            <a:lvl7pPr indent="-317500" lvl="6" marL="3200400">
              <a:lnSpc>
                <a:spcPct val="115000"/>
              </a:lnSpc>
              <a:spcBef>
                <a:spcPts val="1600"/>
              </a:spcBef>
              <a:spcAft>
                <a:spcPts val="0"/>
              </a:spcAft>
              <a:buClr>
                <a:schemeClr val="lt2"/>
              </a:buClr>
              <a:buSzPts val="1400"/>
              <a:buChar char="●"/>
              <a:defRPr sz="1400">
                <a:solidFill>
                  <a:schemeClr val="lt2"/>
                </a:solidFill>
              </a:defRPr>
            </a:lvl7pPr>
            <a:lvl8pPr indent="-317500" lvl="7" marL="3657600">
              <a:lnSpc>
                <a:spcPct val="115000"/>
              </a:lnSpc>
              <a:spcBef>
                <a:spcPts val="1600"/>
              </a:spcBef>
              <a:spcAft>
                <a:spcPts val="0"/>
              </a:spcAft>
              <a:buClr>
                <a:schemeClr val="lt2"/>
              </a:buClr>
              <a:buSzPts val="1400"/>
              <a:buChar char="○"/>
              <a:defRPr sz="1400">
                <a:solidFill>
                  <a:schemeClr val="lt2"/>
                </a:solidFill>
              </a:defRPr>
            </a:lvl8pPr>
            <a:lvl9pPr indent="-317500" lvl="8" marL="4114800">
              <a:lnSpc>
                <a:spcPct val="115000"/>
              </a:lnSpc>
              <a:spcBef>
                <a:spcPts val="1600"/>
              </a:spcBef>
              <a:spcAft>
                <a:spcPts val="1600"/>
              </a:spcAft>
              <a:buClr>
                <a:schemeClr val="lt2"/>
              </a:buClr>
              <a:buSzPts val="1400"/>
              <a:buChar char="■"/>
              <a:defRPr sz="1400">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2500" lIns="92500" spcFirstLastPara="1" rIns="92500" wrap="square" tIns="9250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hyperlink" Target="http://pyrmontbrewery.com" TargetMode="External"/><Relationship Id="rId5" Type="http://schemas.openxmlformats.org/officeDocument/2006/relationships/image" Target="../media/image12.jp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9.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jp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7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44.png"/><Relationship Id="rId5" Type="http://schemas.openxmlformats.org/officeDocument/2006/relationships/image" Target="../media/image28.png"/><Relationship Id="rId6" Type="http://schemas.openxmlformats.org/officeDocument/2006/relationships/image" Target="../media/image5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projects.raspberrypi.org/en/projects/getting-started-with-minecraft-pi" TargetMode="External"/><Relationship Id="rId4" Type="http://schemas.openxmlformats.org/officeDocument/2006/relationships/image" Target="../media/image46.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jp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5.jpg"/><Relationship Id="rId4" Type="http://schemas.openxmlformats.org/officeDocument/2006/relationships/image" Target="../media/image71.png"/><Relationship Id="rId5"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image" Target="../media/image60.png"/><Relationship Id="rId5"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kevleyski/chromium_os-raspberry_pi#setup-raspberry-pi-overlay" TargetMode="Externa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bit.ly/2vr4Hw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9.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hyperlink" Target="http://pyrmontbrewery.com" TargetMode="External"/><Relationship Id="rId7" Type="http://schemas.openxmlformats.org/officeDocument/2006/relationships/image" Target="../media/image17.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8.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title"/>
          </p:nvPr>
        </p:nvSpPr>
        <p:spPr>
          <a:xfrm>
            <a:off x="1673141" y="292603"/>
            <a:ext cx="7159200" cy="1589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 </a:t>
            </a:r>
            <a:endParaRPr/>
          </a:p>
        </p:txBody>
      </p:sp>
      <p:pic>
        <p:nvPicPr>
          <p:cNvPr id="55" name="Google Shape;55;p13"/>
          <p:cNvPicPr preferRelativeResize="0"/>
          <p:nvPr/>
        </p:nvPicPr>
        <p:blipFill>
          <a:blip r:embed="rId3">
            <a:alphaModFix/>
          </a:blip>
          <a:stretch>
            <a:fillRect/>
          </a:stretch>
        </p:blipFill>
        <p:spPr>
          <a:xfrm>
            <a:off x="0" y="-152400"/>
            <a:ext cx="9144001" cy="5143501"/>
          </a:xfrm>
          <a:prstGeom prst="rect">
            <a:avLst/>
          </a:prstGeom>
          <a:noFill/>
          <a:ln>
            <a:noFill/>
          </a:ln>
        </p:spPr>
      </p:pic>
      <p:sp>
        <p:nvSpPr>
          <p:cNvPr id="56" name="Google Shape;56;p13"/>
          <p:cNvSpPr txBox="1"/>
          <p:nvPr>
            <p:ph idx="1" type="body"/>
          </p:nvPr>
        </p:nvSpPr>
        <p:spPr>
          <a:xfrm>
            <a:off x="367975" y="166400"/>
            <a:ext cx="4758300" cy="4824600"/>
          </a:xfrm>
          <a:prstGeom prst="rect">
            <a:avLst/>
          </a:prstGeom>
          <a:effectLst>
            <a:outerShdw blurRad="128588" rotWithShape="0" algn="bl" dir="5400000" dist="38100">
              <a:srgbClr val="000000">
                <a:alpha val="88000"/>
              </a:srgbClr>
            </a:outerShdw>
          </a:effectLst>
        </p:spPr>
        <p:txBody>
          <a:bodyPr anchorCtr="0" anchor="t" bIns="92500" lIns="92500" spcFirstLastPara="1" rIns="92500" wrap="square" tIns="92500">
            <a:noAutofit/>
          </a:bodyPr>
          <a:lstStyle/>
          <a:p>
            <a:pPr indent="0" lvl="0" marL="0" rtl="0" algn="l">
              <a:spcBef>
                <a:spcPts val="0"/>
              </a:spcBef>
              <a:spcAft>
                <a:spcPts val="0"/>
              </a:spcAft>
              <a:buNone/>
            </a:pPr>
            <a:r>
              <a:rPr lang="en" sz="5700">
                <a:solidFill>
                  <a:srgbClr val="FFFFFF"/>
                </a:solidFill>
              </a:rPr>
              <a:t>Why-Pi</a:t>
            </a:r>
            <a:endParaRPr sz="5700">
              <a:solidFill>
                <a:srgbClr val="FFFFFF"/>
              </a:solidFill>
            </a:endParaRPr>
          </a:p>
          <a:p>
            <a:pPr indent="0" lvl="0" marL="0" rtl="0" algn="l">
              <a:spcBef>
                <a:spcPts val="1600"/>
              </a:spcBef>
              <a:spcAft>
                <a:spcPts val="0"/>
              </a:spcAft>
              <a:buNone/>
            </a:pPr>
            <a:r>
              <a:rPr lang="en" sz="3600">
                <a:solidFill>
                  <a:srgbClr val="FFFFFF"/>
                </a:solidFill>
              </a:rPr>
              <a:t>Why and how the Raspberry Pi came to be</a:t>
            </a:r>
            <a:endParaRPr sz="1900">
              <a:solidFill>
                <a:srgbClr val="FFFFFF"/>
              </a:solidFill>
            </a:endParaRPr>
          </a:p>
          <a:p>
            <a:pPr indent="0" lvl="0" marL="0" rtl="0" algn="l">
              <a:spcBef>
                <a:spcPts val="1600"/>
              </a:spcBef>
              <a:spcAft>
                <a:spcPts val="0"/>
              </a:spcAft>
              <a:buNone/>
            </a:pPr>
            <a:r>
              <a:rPr lang="en" sz="1900">
                <a:solidFill>
                  <a:srgbClr val="FFFFFF"/>
                </a:solidFill>
              </a:rPr>
              <a:t>Prepared for Jaycar </a:t>
            </a:r>
            <a:r>
              <a:rPr lang="en" sz="1900">
                <a:solidFill>
                  <a:srgbClr val="FFFFFF"/>
                </a:solidFill>
              </a:rPr>
              <a:t>Maker Hub (Sydney)</a:t>
            </a:r>
            <a:br>
              <a:rPr lang="en" sz="1900">
                <a:solidFill>
                  <a:srgbClr val="FFFFFF"/>
                </a:solidFill>
              </a:rPr>
            </a:br>
            <a:r>
              <a:rPr lang="en" sz="1900">
                <a:solidFill>
                  <a:srgbClr val="FFFFFF"/>
                </a:solidFill>
              </a:rPr>
              <a:t>Raspberry Jam, 14th March 2020</a:t>
            </a:r>
            <a:br>
              <a:rPr lang="en" sz="1900">
                <a:solidFill>
                  <a:srgbClr val="FFFFFF"/>
                </a:solidFill>
              </a:rPr>
            </a:br>
            <a:r>
              <a:rPr lang="en" sz="2900">
                <a:solidFill>
                  <a:srgbClr val="FFFFFF"/>
                </a:solidFill>
              </a:rPr>
              <a:t>Kev Staunton-Lambert </a:t>
            </a:r>
            <a:r>
              <a:rPr lang="en" sz="1700">
                <a:solidFill>
                  <a:schemeClr val="hlink"/>
                </a:solidFill>
                <a:uFill>
                  <a:noFill/>
                </a:uFill>
                <a:hlinkClick r:id="rId4"/>
              </a:rPr>
              <a:t>pyrmontbrewery.com</a:t>
            </a:r>
            <a:endParaRPr sz="1700">
              <a:solidFill>
                <a:srgbClr val="FFFFFF"/>
              </a:solidFill>
            </a:endParaRPr>
          </a:p>
          <a:p>
            <a:pPr indent="0" lvl="0" marL="0" rtl="0" algn="l">
              <a:lnSpc>
                <a:spcPct val="100000"/>
              </a:lnSpc>
              <a:spcBef>
                <a:spcPts val="1600"/>
              </a:spcBef>
              <a:spcAft>
                <a:spcPts val="1600"/>
              </a:spcAft>
              <a:buNone/>
            </a:pPr>
            <a:r>
              <a:t/>
            </a:r>
            <a:endParaRPr sz="1900">
              <a:solidFill>
                <a:srgbClr val="FFFFFF"/>
              </a:solidFill>
            </a:endParaRPr>
          </a:p>
        </p:txBody>
      </p:sp>
      <p:pic>
        <p:nvPicPr>
          <p:cNvPr id="57" name="Google Shape;57;p13"/>
          <p:cNvPicPr preferRelativeResize="0"/>
          <p:nvPr/>
        </p:nvPicPr>
        <p:blipFill rotWithShape="1">
          <a:blip r:embed="rId5">
            <a:alphaModFix/>
          </a:blip>
          <a:srcRect b="0" l="-11107" r="25468" t="0"/>
          <a:stretch/>
        </p:blipFill>
        <p:spPr>
          <a:xfrm>
            <a:off x="4484300" y="-152400"/>
            <a:ext cx="4944000" cy="5295901"/>
          </a:xfrm>
          <a:prstGeom prst="rect">
            <a:avLst/>
          </a:prstGeom>
          <a:noFill/>
          <a:ln>
            <a:noFill/>
          </a:ln>
        </p:spPr>
      </p:pic>
      <p:pic>
        <p:nvPicPr>
          <p:cNvPr id="58" name="Google Shape;58;p13"/>
          <p:cNvPicPr preferRelativeResize="0"/>
          <p:nvPr/>
        </p:nvPicPr>
        <p:blipFill>
          <a:blip r:embed="rId6">
            <a:alphaModFix/>
          </a:blip>
          <a:stretch>
            <a:fillRect/>
          </a:stretch>
        </p:blipFill>
        <p:spPr>
          <a:xfrm rot="-1346554">
            <a:off x="4218033" y="75409"/>
            <a:ext cx="1690382" cy="1746129"/>
          </a:xfrm>
          <a:prstGeom prst="rect">
            <a:avLst/>
          </a:prstGeom>
          <a:noFill/>
          <a:ln>
            <a:noFill/>
          </a:ln>
          <a:effectLst>
            <a:outerShdw blurRad="57150" rotWithShape="0" algn="bl" dir="5400000" dist="66675">
              <a:srgbClr val="000000">
                <a:alpha val="50000"/>
              </a:srgbClr>
            </a:outerShdw>
          </a:effectLst>
        </p:spPr>
      </p:pic>
      <p:pic>
        <p:nvPicPr>
          <p:cNvPr id="59" name="Google Shape;59;p13"/>
          <p:cNvPicPr preferRelativeResize="0"/>
          <p:nvPr/>
        </p:nvPicPr>
        <p:blipFill>
          <a:blip r:embed="rId7">
            <a:alphaModFix/>
          </a:blip>
          <a:stretch>
            <a:fillRect/>
          </a:stretch>
        </p:blipFill>
        <p:spPr>
          <a:xfrm>
            <a:off x="7282350" y="4093975"/>
            <a:ext cx="1725051" cy="897025"/>
          </a:xfrm>
          <a:prstGeom prst="rect">
            <a:avLst/>
          </a:prstGeom>
          <a:noFill/>
          <a:ln>
            <a:noFill/>
          </a:ln>
          <a:effectLst>
            <a:outerShdw blurRad="57150" rotWithShape="0" algn="bl" dir="5400000" dist="19050">
              <a:srgbClr val="FFFFFF">
                <a:alpha val="50000"/>
              </a:srgbClr>
            </a:outerShdw>
          </a:effectLst>
        </p:spPr>
      </p:pic>
      <p:pic>
        <p:nvPicPr>
          <p:cNvPr id="60" name="Google Shape;60;p13"/>
          <p:cNvPicPr preferRelativeResize="0"/>
          <p:nvPr/>
        </p:nvPicPr>
        <p:blipFill>
          <a:blip r:embed="rId8">
            <a:alphaModFix/>
          </a:blip>
          <a:stretch>
            <a:fillRect/>
          </a:stretch>
        </p:blipFill>
        <p:spPr>
          <a:xfrm flipH="1" rot="-1369889">
            <a:off x="4985470" y="836200"/>
            <a:ext cx="279075" cy="350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who are they</a:t>
            </a:r>
            <a:endParaRPr/>
          </a:p>
        </p:txBody>
      </p:sp>
      <p:sp>
        <p:nvSpPr>
          <p:cNvPr id="133" name="Google Shape;133;p22"/>
          <p:cNvSpPr txBox="1"/>
          <p:nvPr>
            <p:ph idx="1" type="body"/>
          </p:nvPr>
        </p:nvSpPr>
        <p:spPr>
          <a:xfrm>
            <a:off x="235500" y="1152475"/>
            <a:ext cx="8520600" cy="3846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Today ~ 135 people but in Feb 2008 </a:t>
            </a:r>
            <a:r>
              <a:rPr b="1" lang="en" sz="2400"/>
              <a:t>Jack Lang</a:t>
            </a:r>
            <a:r>
              <a:rPr lang="en" sz="2400"/>
              <a:t> </a:t>
            </a:r>
            <a:br>
              <a:rPr lang="en" sz="2400"/>
            </a:br>
            <a:r>
              <a:rPr lang="en" sz="2400"/>
              <a:t>wrote the 𝜋 manifesto - </a:t>
            </a:r>
            <a:r>
              <a:rPr i="1" lang="en" sz="2400"/>
              <a:t>meanwhile</a:t>
            </a:r>
            <a:r>
              <a:rPr lang="en" sz="2400"/>
              <a:t> - </a:t>
            </a:r>
            <a:r>
              <a:rPr b="1" lang="en" sz="2400"/>
              <a:t>Eben Upton</a:t>
            </a:r>
            <a:r>
              <a:rPr lang="en" sz="2400"/>
              <a:t> had </a:t>
            </a:r>
            <a:br>
              <a:rPr lang="en" sz="2400"/>
            </a:br>
            <a:r>
              <a:rPr lang="en" sz="2400"/>
              <a:t>been experimenting with low cost designs </a:t>
            </a:r>
            <a:r>
              <a:rPr i="1" lang="en" sz="2400"/>
              <a:t>(with Broadcom) </a:t>
            </a:r>
            <a:r>
              <a:rPr lang="en" sz="2400"/>
              <a:t>and</a:t>
            </a:r>
            <a:r>
              <a:rPr i="1" lang="en" sz="2400"/>
              <a:t> </a:t>
            </a:r>
            <a:r>
              <a:rPr b="1" lang="en" sz="2400"/>
              <a:t>David Braben </a:t>
            </a:r>
            <a:r>
              <a:rPr lang="en" sz="2400"/>
              <a:t>was thinking about educational software to increase the flow of games programmers </a:t>
            </a:r>
            <a:r>
              <a:rPr i="1" lang="en" sz="2400"/>
              <a:t>(he wrote Elite)</a:t>
            </a:r>
            <a:endParaRPr i="1" sz="2400"/>
          </a:p>
          <a:p>
            <a:pPr indent="0" lvl="0" marL="0" rtl="0" algn="l">
              <a:spcBef>
                <a:spcPts val="1600"/>
              </a:spcBef>
              <a:spcAft>
                <a:spcPts val="0"/>
              </a:spcAft>
              <a:buNone/>
            </a:pPr>
            <a:r>
              <a:rPr lang="en" sz="2400"/>
              <a:t>The six trustees of the charity we really must thank are (Dr’s):</a:t>
            </a:r>
            <a:br>
              <a:rPr lang="en" sz="2400"/>
            </a:br>
            <a:r>
              <a:rPr b="1" lang="en" sz="2400"/>
              <a:t>Jack Lang</a:t>
            </a:r>
            <a:r>
              <a:rPr lang="en" sz="2400"/>
              <a:t>,</a:t>
            </a:r>
            <a:r>
              <a:rPr b="1" lang="en" sz="2400"/>
              <a:t> Eben Upton </a:t>
            </a:r>
            <a:r>
              <a:rPr b="1" lang="en"/>
              <a:t>CBE</a:t>
            </a:r>
            <a:r>
              <a:rPr lang="en" sz="2400"/>
              <a:t>, </a:t>
            </a:r>
            <a:r>
              <a:rPr b="1" lang="en" sz="2400"/>
              <a:t>David Braben </a:t>
            </a:r>
            <a:r>
              <a:rPr b="1" lang="en"/>
              <a:t>OBE</a:t>
            </a:r>
            <a:r>
              <a:rPr lang="en" sz="2400"/>
              <a:t>,</a:t>
            </a:r>
            <a:r>
              <a:rPr b="1" lang="en" sz="2400"/>
              <a:t> </a:t>
            </a:r>
            <a:br>
              <a:rPr b="1" lang="en" sz="2400"/>
            </a:br>
            <a:r>
              <a:rPr b="1" lang="en" sz="2400"/>
              <a:t>Prof Alan Mycroft</a:t>
            </a:r>
            <a:r>
              <a:rPr lang="en" sz="2400"/>
              <a:t>,</a:t>
            </a:r>
            <a:r>
              <a:rPr b="1" lang="en" sz="2400"/>
              <a:t> Rob Mullins </a:t>
            </a:r>
            <a:r>
              <a:rPr lang="en" sz="2400"/>
              <a:t>+</a:t>
            </a:r>
            <a:r>
              <a:rPr b="1" lang="en" sz="2400"/>
              <a:t> Pete Lomas </a:t>
            </a:r>
            <a:r>
              <a:rPr b="1" lang="en"/>
              <a:t>FReng</a:t>
            </a:r>
            <a:endParaRPr b="1"/>
          </a:p>
          <a:p>
            <a:pPr indent="0" lvl="0" marL="0" rtl="0" algn="l">
              <a:spcBef>
                <a:spcPts val="1600"/>
              </a:spcBef>
              <a:spcAft>
                <a:spcPts val="1600"/>
              </a:spcAft>
              <a:buNone/>
            </a:pPr>
            <a:br>
              <a:rPr lang="en" sz="2400"/>
            </a:br>
            <a:endParaRPr sz="2400"/>
          </a:p>
        </p:txBody>
      </p:sp>
      <p:pic>
        <p:nvPicPr>
          <p:cNvPr id="134" name="Google Shape;134;p22"/>
          <p:cNvPicPr preferRelativeResize="0"/>
          <p:nvPr/>
        </p:nvPicPr>
        <p:blipFill>
          <a:blip r:embed="rId3">
            <a:alphaModFix/>
          </a:blip>
          <a:stretch>
            <a:fillRect/>
          </a:stretch>
        </p:blipFill>
        <p:spPr>
          <a:xfrm>
            <a:off x="7537325" y="194125"/>
            <a:ext cx="1405925" cy="1766400"/>
          </a:xfrm>
          <a:prstGeom prst="rect">
            <a:avLst/>
          </a:prstGeom>
          <a:noFill/>
          <a:ln>
            <a:noFill/>
          </a:ln>
        </p:spPr>
      </p:pic>
      <p:pic>
        <p:nvPicPr>
          <p:cNvPr id="135" name="Google Shape;135;p22"/>
          <p:cNvPicPr preferRelativeResize="0"/>
          <p:nvPr/>
        </p:nvPicPr>
        <p:blipFill>
          <a:blip r:embed="rId4">
            <a:alphaModFix/>
          </a:blip>
          <a:stretch>
            <a:fillRect/>
          </a:stretch>
        </p:blipFill>
        <p:spPr>
          <a:xfrm>
            <a:off x="7738076" y="4017638"/>
            <a:ext cx="1405925" cy="11258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0" y="1152475"/>
            <a:ext cx="7260049" cy="3991025"/>
          </a:xfrm>
          <a:prstGeom prst="rect">
            <a:avLst/>
          </a:prstGeom>
          <a:noFill/>
          <a:ln>
            <a:noFill/>
          </a:ln>
        </p:spPr>
      </p:pic>
      <p:sp>
        <p:nvSpPr>
          <p:cNvPr id="141" name="Google Shape;141;p23"/>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who are they</a:t>
            </a:r>
            <a:endParaRPr/>
          </a:p>
        </p:txBody>
      </p:sp>
      <p:sp>
        <p:nvSpPr>
          <p:cNvPr id="142" name="Google Shape;142;p23"/>
          <p:cNvSpPr txBox="1"/>
          <p:nvPr>
            <p:ph idx="1" type="body"/>
          </p:nvPr>
        </p:nvSpPr>
        <p:spPr>
          <a:xfrm>
            <a:off x="235500" y="1152475"/>
            <a:ext cx="8520600" cy="3846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 </a:t>
            </a:r>
            <a:endParaRPr b="1"/>
          </a:p>
          <a:p>
            <a:pPr indent="0" lvl="0" marL="0" rtl="0" algn="l">
              <a:spcBef>
                <a:spcPts val="1600"/>
              </a:spcBef>
              <a:spcAft>
                <a:spcPts val="1600"/>
              </a:spcAft>
              <a:buNone/>
            </a:pPr>
            <a:br>
              <a:rPr lang="en" sz="2400"/>
            </a:br>
            <a:endParaRPr sz="2400"/>
          </a:p>
        </p:txBody>
      </p:sp>
      <p:pic>
        <p:nvPicPr>
          <p:cNvPr id="143" name="Google Shape;143;p23"/>
          <p:cNvPicPr preferRelativeResize="0"/>
          <p:nvPr/>
        </p:nvPicPr>
        <p:blipFill>
          <a:blip r:embed="rId4">
            <a:alphaModFix/>
          </a:blip>
          <a:stretch>
            <a:fillRect/>
          </a:stretch>
        </p:blipFill>
        <p:spPr>
          <a:xfrm>
            <a:off x="7537325" y="194125"/>
            <a:ext cx="1405925" cy="1766400"/>
          </a:xfrm>
          <a:prstGeom prst="rect">
            <a:avLst/>
          </a:prstGeom>
          <a:noFill/>
          <a:ln>
            <a:noFill/>
          </a:ln>
        </p:spPr>
      </p:pic>
      <p:sp>
        <p:nvSpPr>
          <p:cNvPr id="144" name="Google Shape;144;p23"/>
          <p:cNvSpPr txBox="1"/>
          <p:nvPr/>
        </p:nvSpPr>
        <p:spPr>
          <a:xfrm>
            <a:off x="7537400" y="1960525"/>
            <a:ext cx="1405800" cy="29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PiPeople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Alan Mycroft Eben Upton</a:t>
            </a:r>
            <a:endParaRPr>
              <a:solidFill>
                <a:srgbClr val="FFFFFF"/>
              </a:solidFill>
            </a:endParaRPr>
          </a:p>
          <a:p>
            <a:pPr indent="0" lvl="0" marL="0" rtl="0" algn="l">
              <a:spcBef>
                <a:spcPts val="0"/>
              </a:spcBef>
              <a:spcAft>
                <a:spcPts val="0"/>
              </a:spcAft>
              <a:buNone/>
            </a:pPr>
            <a:r>
              <a:rPr lang="en">
                <a:solidFill>
                  <a:srgbClr val="FFFFFF"/>
                </a:solidFill>
              </a:rPr>
              <a:t>Rob Mullins</a:t>
            </a:r>
            <a:endParaRPr>
              <a:solidFill>
                <a:srgbClr val="FFFFFF"/>
              </a:solidFill>
            </a:endParaRPr>
          </a:p>
          <a:p>
            <a:pPr indent="0" lvl="0" marL="0" rtl="0" algn="l">
              <a:spcBef>
                <a:spcPts val="0"/>
              </a:spcBef>
              <a:spcAft>
                <a:spcPts val="0"/>
              </a:spcAft>
              <a:buNone/>
            </a:pPr>
            <a:r>
              <a:rPr lang="en">
                <a:solidFill>
                  <a:srgbClr val="FFFFFF"/>
                </a:solidFill>
              </a:rPr>
              <a:t>Pete Lomas </a:t>
            </a:r>
            <a:endParaRPr>
              <a:solidFill>
                <a:srgbClr val="FFFFFF"/>
              </a:solidFill>
            </a:endParaRPr>
          </a:p>
          <a:p>
            <a:pPr indent="0" lvl="0" marL="0" rtl="0" algn="l">
              <a:spcBef>
                <a:spcPts val="0"/>
              </a:spcBef>
              <a:spcAft>
                <a:spcPts val="0"/>
              </a:spcAft>
              <a:buNone/>
            </a:pPr>
            <a:r>
              <a:rPr lang="en">
                <a:solidFill>
                  <a:srgbClr val="FFFFFF"/>
                </a:solidFill>
              </a:rPr>
              <a:t>Jack Lang</a:t>
            </a:r>
            <a:endParaRPr>
              <a:solidFill>
                <a:srgbClr val="FFFFFF"/>
              </a:solidFill>
            </a:endParaRPr>
          </a:p>
          <a:p>
            <a:pPr indent="0" lvl="0" marL="0" rtl="0" algn="l">
              <a:spcBef>
                <a:spcPts val="0"/>
              </a:spcBef>
              <a:spcAft>
                <a:spcPts val="0"/>
              </a:spcAft>
              <a:buNone/>
            </a:pPr>
            <a:r>
              <a:rPr lang="en">
                <a:solidFill>
                  <a:srgbClr val="FFFFFF"/>
                </a:solidFill>
              </a:rPr>
              <a:t>Dave Braben</a:t>
            </a:r>
            <a:endParaRPr>
              <a:solidFill>
                <a:srgbClr val="FFFFFF"/>
              </a:solidFill>
            </a:endParaRPr>
          </a:p>
        </p:txBody>
      </p:sp>
      <p:sp>
        <p:nvSpPr>
          <p:cNvPr id="145" name="Google Shape;145;p23"/>
          <p:cNvSpPr txBox="1"/>
          <p:nvPr/>
        </p:nvSpPr>
        <p:spPr>
          <a:xfrm>
            <a:off x="1022675" y="2857475"/>
            <a:ext cx="804600" cy="30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00"/>
                </a:solidFill>
              </a:rPr>
              <a:t>Alan</a:t>
            </a:r>
            <a:endParaRPr b="1">
              <a:solidFill>
                <a:srgbClr val="FFFF00"/>
              </a:solidFill>
            </a:endParaRPr>
          </a:p>
        </p:txBody>
      </p:sp>
      <p:sp>
        <p:nvSpPr>
          <p:cNvPr id="146" name="Google Shape;146;p23"/>
          <p:cNvSpPr txBox="1"/>
          <p:nvPr/>
        </p:nvSpPr>
        <p:spPr>
          <a:xfrm>
            <a:off x="4634175" y="2857475"/>
            <a:ext cx="804600" cy="30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00"/>
                </a:solidFill>
              </a:rPr>
              <a:t>Eben</a:t>
            </a:r>
            <a:endParaRPr b="1">
              <a:solidFill>
                <a:srgbClr val="FFFF00"/>
              </a:solidFill>
            </a:endParaRPr>
          </a:p>
        </p:txBody>
      </p:sp>
      <p:pic>
        <p:nvPicPr>
          <p:cNvPr id="147" name="Google Shape;147;p23"/>
          <p:cNvPicPr preferRelativeResize="0"/>
          <p:nvPr/>
        </p:nvPicPr>
        <p:blipFill>
          <a:blip r:embed="rId5">
            <a:alphaModFix/>
          </a:blip>
          <a:stretch>
            <a:fillRect/>
          </a:stretch>
        </p:blipFill>
        <p:spPr>
          <a:xfrm>
            <a:off x="0" y="3146774"/>
            <a:ext cx="3663425" cy="1996714"/>
          </a:xfrm>
          <a:prstGeom prst="rect">
            <a:avLst/>
          </a:prstGeom>
          <a:noFill/>
          <a:ln>
            <a:noFill/>
          </a:ln>
        </p:spPr>
      </p:pic>
      <p:sp>
        <p:nvSpPr>
          <p:cNvPr id="148" name="Google Shape;148;p23"/>
          <p:cNvSpPr txBox="1"/>
          <p:nvPr/>
        </p:nvSpPr>
        <p:spPr>
          <a:xfrm>
            <a:off x="6455450" y="2857475"/>
            <a:ext cx="804600" cy="30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00"/>
                </a:solidFill>
              </a:rPr>
              <a:t>Rob</a:t>
            </a:r>
            <a:endParaRPr b="1">
              <a:solidFill>
                <a:srgbClr val="FFFF00"/>
              </a:solidFill>
            </a:endParaRPr>
          </a:p>
        </p:txBody>
      </p:sp>
      <p:sp>
        <p:nvSpPr>
          <p:cNvPr id="149" name="Google Shape;149;p23"/>
          <p:cNvSpPr txBox="1"/>
          <p:nvPr/>
        </p:nvSpPr>
        <p:spPr>
          <a:xfrm>
            <a:off x="2812900" y="4835100"/>
            <a:ext cx="804600" cy="30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00"/>
                </a:solidFill>
              </a:rPr>
              <a:t>Pete</a:t>
            </a:r>
            <a:endParaRPr b="1">
              <a:solidFill>
                <a:srgbClr val="FFFF00"/>
              </a:solidFill>
            </a:endParaRPr>
          </a:p>
        </p:txBody>
      </p:sp>
      <p:pic>
        <p:nvPicPr>
          <p:cNvPr id="150" name="Google Shape;150;p23"/>
          <p:cNvPicPr preferRelativeResize="0"/>
          <p:nvPr/>
        </p:nvPicPr>
        <p:blipFill>
          <a:blip r:embed="rId6">
            <a:alphaModFix/>
          </a:blip>
          <a:stretch>
            <a:fillRect/>
          </a:stretch>
        </p:blipFill>
        <p:spPr>
          <a:xfrm>
            <a:off x="3663423" y="3146774"/>
            <a:ext cx="1787069" cy="1996714"/>
          </a:xfrm>
          <a:prstGeom prst="rect">
            <a:avLst/>
          </a:prstGeom>
          <a:noFill/>
          <a:ln>
            <a:noFill/>
          </a:ln>
        </p:spPr>
      </p:pic>
      <p:sp>
        <p:nvSpPr>
          <p:cNvPr id="151" name="Google Shape;151;p23"/>
          <p:cNvSpPr txBox="1"/>
          <p:nvPr/>
        </p:nvSpPr>
        <p:spPr>
          <a:xfrm>
            <a:off x="4634175" y="4797100"/>
            <a:ext cx="804600" cy="30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00"/>
                </a:solidFill>
              </a:rPr>
              <a:t>Jack</a:t>
            </a:r>
            <a:endParaRPr b="1">
              <a:solidFill>
                <a:srgbClr val="FFFF00"/>
              </a:solidFill>
            </a:endParaRPr>
          </a:p>
        </p:txBody>
      </p:sp>
      <p:sp>
        <p:nvSpPr>
          <p:cNvPr id="152" name="Google Shape;152;p23"/>
          <p:cNvSpPr txBox="1"/>
          <p:nvPr/>
        </p:nvSpPr>
        <p:spPr>
          <a:xfrm>
            <a:off x="6455450" y="4797100"/>
            <a:ext cx="804600" cy="30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FFFF00"/>
                </a:solidFill>
              </a:rPr>
              <a:t>Dave</a:t>
            </a:r>
            <a:endParaRPr b="1">
              <a:solidFill>
                <a:srgbClr val="FFFF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Jack</a:t>
            </a:r>
            <a:endParaRPr/>
          </a:p>
        </p:txBody>
      </p:sp>
      <p:sp>
        <p:nvSpPr>
          <p:cNvPr id="158" name="Google Shape;158;p24"/>
          <p:cNvSpPr txBox="1"/>
          <p:nvPr>
            <p:ph idx="1" type="body"/>
          </p:nvPr>
        </p:nvSpPr>
        <p:spPr>
          <a:xfrm>
            <a:off x="235500" y="1152475"/>
            <a:ext cx="8520600" cy="3818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I worked with Jack at ntl: (Virgin Media UK) he really </a:t>
            </a:r>
            <a:br>
              <a:rPr lang="en" sz="2400"/>
            </a:br>
            <a:r>
              <a:rPr lang="en" sz="2400"/>
              <a:t>is quite remarkable, witty and extremely </a:t>
            </a:r>
            <a:r>
              <a:rPr lang="en" sz="2400"/>
              <a:t>knowledgeable</a:t>
            </a:r>
            <a:endParaRPr sz="2400"/>
          </a:p>
          <a:p>
            <a:pPr indent="0" lvl="0" marL="0" rtl="0" algn="l">
              <a:spcBef>
                <a:spcPts val="1600"/>
              </a:spcBef>
              <a:spcAft>
                <a:spcPts val="0"/>
              </a:spcAft>
              <a:buNone/>
            </a:pPr>
            <a:r>
              <a:rPr lang="en" sz="2400"/>
              <a:t>Lectures </a:t>
            </a:r>
            <a:br>
              <a:rPr lang="en" sz="2400"/>
            </a:br>
            <a:r>
              <a:rPr lang="en" sz="2400"/>
              <a:t>E</a:t>
            </a:r>
            <a:r>
              <a:rPr lang="en" sz="2400"/>
              <a:t>ntrepreneurship</a:t>
            </a:r>
            <a:r>
              <a:rPr lang="en" sz="2400"/>
              <a:t> </a:t>
            </a:r>
            <a:br>
              <a:rPr lang="en" sz="2400"/>
            </a:br>
            <a:r>
              <a:rPr lang="en" sz="2400"/>
              <a:t>at Cambridge University</a:t>
            </a:r>
            <a:endParaRPr sz="2400"/>
          </a:p>
          <a:p>
            <a:pPr indent="0" lvl="0" marL="0" rtl="0" algn="l">
              <a:spcBef>
                <a:spcPts val="1600"/>
              </a:spcBef>
              <a:spcAft>
                <a:spcPts val="1600"/>
              </a:spcAft>
              <a:buNone/>
            </a:pPr>
            <a:r>
              <a:rPr lang="en" sz="2400"/>
              <a:t>Knows bloody everyone</a:t>
            </a:r>
            <a:br>
              <a:rPr lang="en" sz="2400"/>
            </a:br>
            <a:r>
              <a:rPr lang="en" sz="2400"/>
              <a:t>Has a fireworks license!</a:t>
            </a:r>
            <a:br>
              <a:rPr lang="en" sz="2400"/>
            </a:br>
            <a:r>
              <a:rPr lang="en" sz="2400"/>
              <a:t>Taught me to network</a:t>
            </a:r>
            <a:endParaRPr sz="2400"/>
          </a:p>
        </p:txBody>
      </p:sp>
      <p:pic>
        <p:nvPicPr>
          <p:cNvPr id="159" name="Google Shape;159;p24"/>
          <p:cNvPicPr preferRelativeResize="0"/>
          <p:nvPr/>
        </p:nvPicPr>
        <p:blipFill>
          <a:blip r:embed="rId3">
            <a:alphaModFix/>
          </a:blip>
          <a:stretch>
            <a:fillRect/>
          </a:stretch>
        </p:blipFill>
        <p:spPr>
          <a:xfrm>
            <a:off x="3666226" y="2086100"/>
            <a:ext cx="3714124" cy="3057399"/>
          </a:xfrm>
          <a:prstGeom prst="rect">
            <a:avLst/>
          </a:prstGeom>
          <a:noFill/>
          <a:ln>
            <a:noFill/>
          </a:ln>
        </p:spPr>
      </p:pic>
      <p:pic>
        <p:nvPicPr>
          <p:cNvPr id="160" name="Google Shape;160;p24"/>
          <p:cNvPicPr preferRelativeResize="0"/>
          <p:nvPr/>
        </p:nvPicPr>
        <p:blipFill>
          <a:blip r:embed="rId4">
            <a:alphaModFix/>
          </a:blip>
          <a:stretch>
            <a:fillRect/>
          </a:stretch>
        </p:blipFill>
        <p:spPr>
          <a:xfrm>
            <a:off x="7537325" y="194125"/>
            <a:ext cx="1405925" cy="1766400"/>
          </a:xfrm>
          <a:prstGeom prst="rect">
            <a:avLst/>
          </a:prstGeom>
          <a:noFill/>
          <a:ln>
            <a:noFill/>
          </a:ln>
        </p:spPr>
      </p:pic>
      <p:pic>
        <p:nvPicPr>
          <p:cNvPr id="161" name="Google Shape;161;p24"/>
          <p:cNvPicPr preferRelativeResize="0"/>
          <p:nvPr/>
        </p:nvPicPr>
        <p:blipFill>
          <a:blip r:embed="rId5">
            <a:alphaModFix/>
          </a:blip>
          <a:stretch>
            <a:fillRect/>
          </a:stretch>
        </p:blipFill>
        <p:spPr>
          <a:xfrm>
            <a:off x="6705600" y="2705100"/>
            <a:ext cx="2438400" cy="2438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PCB design</a:t>
            </a:r>
            <a:endParaRPr/>
          </a:p>
        </p:txBody>
      </p:sp>
      <p:sp>
        <p:nvSpPr>
          <p:cNvPr id="167" name="Google Shape;167;p25"/>
          <p:cNvSpPr txBox="1"/>
          <p:nvPr>
            <p:ph idx="1" type="body"/>
          </p:nvPr>
        </p:nvSpPr>
        <p:spPr>
          <a:xfrm>
            <a:off x="235500" y="1152475"/>
            <a:ext cx="8520600" cy="38184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rPr lang="en" sz="2400"/>
              <a:t>This is</a:t>
            </a:r>
            <a:endParaRPr sz="2400"/>
          </a:p>
        </p:txBody>
      </p:sp>
      <p:pic>
        <p:nvPicPr>
          <p:cNvPr id="168" name="Google Shape;168;p25"/>
          <p:cNvPicPr preferRelativeResize="0"/>
          <p:nvPr/>
        </p:nvPicPr>
        <p:blipFill rotWithShape="1">
          <a:blip r:embed="rId3">
            <a:alphaModFix/>
          </a:blip>
          <a:srcRect b="12595" l="0" r="0" t="0"/>
          <a:stretch/>
        </p:blipFill>
        <p:spPr>
          <a:xfrm>
            <a:off x="0" y="1152475"/>
            <a:ext cx="9144004" cy="3967001"/>
          </a:xfrm>
          <a:prstGeom prst="rect">
            <a:avLst/>
          </a:prstGeom>
          <a:noFill/>
          <a:ln>
            <a:noFill/>
          </a:ln>
        </p:spPr>
      </p:pic>
      <p:pic>
        <p:nvPicPr>
          <p:cNvPr id="169" name="Google Shape;169;p25"/>
          <p:cNvPicPr preferRelativeResize="0"/>
          <p:nvPr/>
        </p:nvPicPr>
        <p:blipFill>
          <a:blip r:embed="rId4">
            <a:alphaModFix/>
          </a:blip>
          <a:stretch>
            <a:fillRect/>
          </a:stretch>
        </p:blipFill>
        <p:spPr>
          <a:xfrm>
            <a:off x="7537325" y="194125"/>
            <a:ext cx="1405925" cy="1766400"/>
          </a:xfrm>
          <a:prstGeom prst="rect">
            <a:avLst/>
          </a:prstGeom>
          <a:noFill/>
          <a:ln>
            <a:noFill/>
          </a:ln>
        </p:spPr>
      </p:pic>
      <p:sp>
        <p:nvSpPr>
          <p:cNvPr id="170" name="Google Shape;170;p25"/>
          <p:cNvSpPr txBox="1"/>
          <p:nvPr/>
        </p:nvSpPr>
        <p:spPr>
          <a:xfrm>
            <a:off x="3015425" y="4786775"/>
            <a:ext cx="6128400" cy="33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rPr>
              <a:t>Software Pete is using here is Mentor Graphics Expedition PCB</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first PCB born</a:t>
            </a:r>
            <a:endParaRPr sz="1100"/>
          </a:p>
        </p:txBody>
      </p:sp>
      <p:sp>
        <p:nvSpPr>
          <p:cNvPr id="176" name="Google Shape;176;p26"/>
          <p:cNvSpPr txBox="1"/>
          <p:nvPr>
            <p:ph idx="1" type="body"/>
          </p:nvPr>
        </p:nvSpPr>
        <p:spPr>
          <a:xfrm>
            <a:off x="5452500" y="1844100"/>
            <a:ext cx="3558600" cy="3159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solidFill>
                  <a:srgbClr val="FFFFFF"/>
                </a:solidFill>
              </a:rPr>
              <a:t>&lt; A naked Pi</a:t>
            </a:r>
            <a:endParaRPr sz="2400">
              <a:solidFill>
                <a:srgbClr val="FFFFFF"/>
              </a:solidFill>
            </a:endParaRPr>
          </a:p>
          <a:p>
            <a:pPr indent="0" lvl="0" marL="0" rtl="0" algn="l">
              <a:spcBef>
                <a:spcPts val="1600"/>
              </a:spcBef>
              <a:spcAft>
                <a:spcPts val="0"/>
              </a:spcAft>
              <a:buNone/>
            </a:pPr>
            <a:r>
              <a:rPr lang="en" sz="2400">
                <a:solidFill>
                  <a:srgbClr val="FFFFFF"/>
                </a:solidFill>
              </a:rPr>
              <a:t>This photo is actually the </a:t>
            </a:r>
            <a:br>
              <a:rPr lang="en" sz="2400">
                <a:solidFill>
                  <a:srgbClr val="FFFFFF"/>
                </a:solidFill>
              </a:rPr>
            </a:br>
            <a:r>
              <a:rPr b="1" lang="en" sz="2400">
                <a:solidFill>
                  <a:srgbClr val="FFFFFF"/>
                </a:solidFill>
              </a:rPr>
              <a:t>first ever</a:t>
            </a:r>
            <a:r>
              <a:rPr lang="en" sz="2400">
                <a:solidFill>
                  <a:srgbClr val="FFFFFF"/>
                </a:solidFill>
              </a:rPr>
              <a:t> production Raspberry Pi board!</a:t>
            </a:r>
            <a:endParaRPr sz="2400">
              <a:solidFill>
                <a:srgbClr val="FFFFFF"/>
              </a:solidFill>
            </a:endParaRPr>
          </a:p>
          <a:p>
            <a:pPr indent="0" lvl="0" marL="0" rtl="0" algn="l">
              <a:spcBef>
                <a:spcPts val="1600"/>
              </a:spcBef>
              <a:spcAft>
                <a:spcPts val="0"/>
              </a:spcAft>
              <a:buNone/>
            </a:pPr>
            <a:r>
              <a:rPr lang="en" sz="1600">
                <a:solidFill>
                  <a:srgbClr val="FFFFFF"/>
                </a:solidFill>
              </a:rPr>
              <a:t>Manufactured in China (via Hong Kong </a:t>
            </a:r>
            <a:r>
              <a:rPr lang="en" sz="1600">
                <a:solidFill>
                  <a:srgbClr val="FFFFFF"/>
                </a:solidFill>
              </a:rPr>
              <a:t>distributor</a:t>
            </a:r>
            <a:r>
              <a:rPr lang="en" sz="1600">
                <a:solidFill>
                  <a:srgbClr val="FFFFFF"/>
                </a:solidFill>
              </a:rPr>
              <a:t>)</a:t>
            </a:r>
            <a:endParaRPr sz="1600">
              <a:solidFill>
                <a:srgbClr val="FFFFFF"/>
              </a:solidFill>
            </a:endParaRPr>
          </a:p>
          <a:p>
            <a:pPr indent="0" lvl="0" marL="0" rtl="0" algn="l">
              <a:spcBef>
                <a:spcPts val="1600"/>
              </a:spcBef>
              <a:spcAft>
                <a:spcPts val="1600"/>
              </a:spcAft>
              <a:buNone/>
            </a:pPr>
            <a:r>
              <a:rPr lang="en" sz="1600">
                <a:solidFill>
                  <a:srgbClr val="FFFFFF"/>
                </a:solidFill>
              </a:rPr>
              <a:t>(thanks Pete Lomas for the photo)</a:t>
            </a:r>
            <a:endParaRPr sz="1600">
              <a:solidFill>
                <a:srgbClr val="FFFFFF"/>
              </a:solidFill>
            </a:endParaRPr>
          </a:p>
        </p:txBody>
      </p:sp>
      <p:pic>
        <p:nvPicPr>
          <p:cNvPr id="177" name="Google Shape;177;p26"/>
          <p:cNvPicPr preferRelativeResize="0"/>
          <p:nvPr/>
        </p:nvPicPr>
        <p:blipFill>
          <a:blip r:embed="rId3">
            <a:alphaModFix/>
          </a:blip>
          <a:stretch>
            <a:fillRect/>
          </a:stretch>
        </p:blipFill>
        <p:spPr>
          <a:xfrm>
            <a:off x="7537325" y="194125"/>
            <a:ext cx="1405925" cy="1766400"/>
          </a:xfrm>
          <a:prstGeom prst="rect">
            <a:avLst/>
          </a:prstGeom>
          <a:noFill/>
          <a:ln>
            <a:noFill/>
          </a:ln>
        </p:spPr>
      </p:pic>
      <p:pic>
        <p:nvPicPr>
          <p:cNvPr id="178" name="Google Shape;178;p26"/>
          <p:cNvPicPr preferRelativeResize="0"/>
          <p:nvPr/>
        </p:nvPicPr>
        <p:blipFill>
          <a:blip r:embed="rId4">
            <a:alphaModFix/>
          </a:blip>
          <a:stretch>
            <a:fillRect/>
          </a:stretch>
        </p:blipFill>
        <p:spPr>
          <a:xfrm>
            <a:off x="-9" y="1112600"/>
            <a:ext cx="5374555" cy="4030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with clothes on</a:t>
            </a:r>
            <a:endParaRPr/>
          </a:p>
        </p:txBody>
      </p:sp>
      <p:pic>
        <p:nvPicPr>
          <p:cNvPr id="184" name="Google Shape;184;p27"/>
          <p:cNvPicPr preferRelativeResize="0"/>
          <p:nvPr/>
        </p:nvPicPr>
        <p:blipFill>
          <a:blip r:embed="rId3">
            <a:alphaModFix/>
          </a:blip>
          <a:stretch>
            <a:fillRect/>
          </a:stretch>
        </p:blipFill>
        <p:spPr>
          <a:xfrm>
            <a:off x="7537325" y="194125"/>
            <a:ext cx="1405925" cy="1766400"/>
          </a:xfrm>
          <a:prstGeom prst="rect">
            <a:avLst/>
          </a:prstGeom>
          <a:noFill/>
          <a:ln>
            <a:noFill/>
          </a:ln>
        </p:spPr>
      </p:pic>
      <p:pic>
        <p:nvPicPr>
          <p:cNvPr id="185" name="Google Shape;185;p27"/>
          <p:cNvPicPr preferRelativeResize="0"/>
          <p:nvPr/>
        </p:nvPicPr>
        <p:blipFill>
          <a:blip r:embed="rId4">
            <a:alphaModFix/>
          </a:blip>
          <a:stretch>
            <a:fillRect/>
          </a:stretch>
        </p:blipFill>
        <p:spPr>
          <a:xfrm>
            <a:off x="253376" y="1292559"/>
            <a:ext cx="4919290" cy="37590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first PCB</a:t>
            </a:r>
            <a:endParaRPr/>
          </a:p>
        </p:txBody>
      </p:sp>
      <p:sp>
        <p:nvSpPr>
          <p:cNvPr id="191" name="Google Shape;191;p28"/>
          <p:cNvSpPr txBox="1"/>
          <p:nvPr>
            <p:ph idx="1" type="body"/>
          </p:nvPr>
        </p:nvSpPr>
        <p:spPr>
          <a:xfrm>
            <a:off x="5452500" y="2043450"/>
            <a:ext cx="3558600" cy="29607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rPr lang="en" sz="2400"/>
              <a:t>Pete checking it actually is the size of a credit card as was promised</a:t>
            </a:r>
            <a:endParaRPr sz="2400"/>
          </a:p>
        </p:txBody>
      </p:sp>
      <p:pic>
        <p:nvPicPr>
          <p:cNvPr id="192" name="Google Shape;192;p28"/>
          <p:cNvPicPr preferRelativeResize="0"/>
          <p:nvPr/>
        </p:nvPicPr>
        <p:blipFill>
          <a:blip r:embed="rId3">
            <a:alphaModFix/>
          </a:blip>
          <a:stretch>
            <a:fillRect/>
          </a:stretch>
        </p:blipFill>
        <p:spPr>
          <a:xfrm>
            <a:off x="7537325" y="194125"/>
            <a:ext cx="1405925" cy="1766400"/>
          </a:xfrm>
          <a:prstGeom prst="rect">
            <a:avLst/>
          </a:prstGeom>
          <a:noFill/>
          <a:ln>
            <a:noFill/>
          </a:ln>
        </p:spPr>
      </p:pic>
      <p:pic>
        <p:nvPicPr>
          <p:cNvPr id="193" name="Google Shape;193;p28"/>
          <p:cNvPicPr preferRelativeResize="0"/>
          <p:nvPr/>
        </p:nvPicPr>
        <p:blipFill>
          <a:blip r:embed="rId4">
            <a:alphaModFix/>
          </a:blip>
          <a:stretch>
            <a:fillRect/>
          </a:stretch>
        </p:blipFill>
        <p:spPr>
          <a:xfrm>
            <a:off x="0" y="1166251"/>
            <a:ext cx="5302999" cy="3977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first 10,000 units</a:t>
            </a:r>
            <a:endParaRPr/>
          </a:p>
        </p:txBody>
      </p:sp>
      <p:sp>
        <p:nvSpPr>
          <p:cNvPr id="199" name="Google Shape;199;p29"/>
          <p:cNvSpPr txBox="1"/>
          <p:nvPr>
            <p:ph idx="1" type="body"/>
          </p:nvPr>
        </p:nvSpPr>
        <p:spPr>
          <a:xfrm>
            <a:off x="235500" y="1152475"/>
            <a:ext cx="85206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rPr lang="en" sz="2400"/>
              <a:t>This is the initial 10,000 units that was going to be</a:t>
            </a:r>
            <a:br>
              <a:rPr lang="en" sz="2400"/>
            </a:br>
            <a:r>
              <a:rPr lang="en" sz="2400"/>
              <a:t>“about enough" (unpacking </a:t>
            </a:r>
            <a:r>
              <a:rPr lang="en" sz="2400"/>
              <a:t>ceremony</a:t>
            </a:r>
            <a:r>
              <a:rPr lang="en" sz="2400"/>
              <a:t> in Jack’s garage)</a:t>
            </a:r>
            <a:endParaRPr sz="2400"/>
          </a:p>
        </p:txBody>
      </p:sp>
      <p:pic>
        <p:nvPicPr>
          <p:cNvPr id="200" name="Google Shape;200;p29"/>
          <p:cNvPicPr preferRelativeResize="0"/>
          <p:nvPr/>
        </p:nvPicPr>
        <p:blipFill>
          <a:blip r:embed="rId3">
            <a:alphaModFix/>
          </a:blip>
          <a:stretch>
            <a:fillRect/>
          </a:stretch>
        </p:blipFill>
        <p:spPr>
          <a:xfrm>
            <a:off x="7537325" y="194125"/>
            <a:ext cx="1405925" cy="1766400"/>
          </a:xfrm>
          <a:prstGeom prst="rect">
            <a:avLst/>
          </a:prstGeom>
          <a:noFill/>
          <a:ln>
            <a:noFill/>
          </a:ln>
        </p:spPr>
      </p:pic>
      <p:pic>
        <p:nvPicPr>
          <p:cNvPr id="201" name="Google Shape;201;p29"/>
          <p:cNvPicPr preferRelativeResize="0"/>
          <p:nvPr/>
        </p:nvPicPr>
        <p:blipFill>
          <a:blip r:embed="rId4">
            <a:alphaModFix/>
          </a:blip>
          <a:stretch>
            <a:fillRect/>
          </a:stretch>
        </p:blipFill>
        <p:spPr>
          <a:xfrm>
            <a:off x="3958551" y="2226675"/>
            <a:ext cx="5185456" cy="2916826"/>
          </a:xfrm>
          <a:prstGeom prst="rect">
            <a:avLst/>
          </a:prstGeom>
          <a:noFill/>
          <a:ln>
            <a:noFill/>
          </a:ln>
        </p:spPr>
      </p:pic>
      <p:pic>
        <p:nvPicPr>
          <p:cNvPr id="202" name="Google Shape;202;p29"/>
          <p:cNvPicPr preferRelativeResize="0"/>
          <p:nvPr/>
        </p:nvPicPr>
        <p:blipFill>
          <a:blip r:embed="rId5">
            <a:alphaModFix/>
          </a:blip>
          <a:stretch>
            <a:fillRect/>
          </a:stretch>
        </p:blipFill>
        <p:spPr>
          <a:xfrm>
            <a:off x="0" y="2226675"/>
            <a:ext cx="3958550" cy="2916825"/>
          </a:xfrm>
          <a:prstGeom prst="rect">
            <a:avLst/>
          </a:prstGeom>
          <a:noFill/>
          <a:ln>
            <a:noFill/>
          </a:ln>
        </p:spPr>
      </p:pic>
      <p:pic>
        <p:nvPicPr>
          <p:cNvPr id="203" name="Google Shape;203;p29"/>
          <p:cNvPicPr preferRelativeResize="0"/>
          <p:nvPr/>
        </p:nvPicPr>
        <p:blipFill>
          <a:blip r:embed="rId6">
            <a:alphaModFix/>
          </a:blip>
          <a:stretch>
            <a:fillRect/>
          </a:stretch>
        </p:blipFill>
        <p:spPr>
          <a:xfrm>
            <a:off x="6957825" y="3503875"/>
            <a:ext cx="2186175" cy="1639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eh oh!</a:t>
            </a:r>
            <a:endParaRPr/>
          </a:p>
        </p:txBody>
      </p:sp>
      <p:sp>
        <p:nvSpPr>
          <p:cNvPr id="209" name="Google Shape;209;p30"/>
          <p:cNvSpPr txBox="1"/>
          <p:nvPr>
            <p:ph idx="1" type="body"/>
          </p:nvPr>
        </p:nvSpPr>
        <p:spPr>
          <a:xfrm>
            <a:off x="203150" y="1109350"/>
            <a:ext cx="8520600" cy="3917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b="1" i="1" lang="en" sz="2400"/>
              <a:t>“we accidently sold a million and it was all </a:t>
            </a:r>
            <a:br>
              <a:rPr b="1" i="1" lang="en" sz="2400"/>
            </a:br>
            <a:r>
              <a:rPr b="1" i="1" lang="en" sz="2400"/>
              <a:t>a bit embarrassing” </a:t>
            </a:r>
            <a:r>
              <a:rPr i="1" lang="en" sz="1000"/>
              <a:t>[Lang]</a:t>
            </a:r>
            <a:endParaRPr b="1" i="1" sz="2400"/>
          </a:p>
          <a:p>
            <a:pPr indent="0" lvl="0" marL="0" rtl="0" algn="l">
              <a:spcBef>
                <a:spcPts val="1600"/>
              </a:spcBef>
              <a:spcAft>
                <a:spcPts val="0"/>
              </a:spcAft>
              <a:buNone/>
            </a:pPr>
            <a:r>
              <a:rPr lang="en" sz="2400"/>
              <a:t>With orders increasing quickly (&gt; 350K) - the 6 part time trustees can’t keep up - a separate company “Raspberry Pi Trading*” was set up 29th Feb 2012 to maintain the supply</a:t>
            </a:r>
            <a:endParaRPr sz="2400"/>
          </a:p>
          <a:p>
            <a:pPr indent="0" lvl="0" marL="0" rtl="0" algn="l">
              <a:spcBef>
                <a:spcPts val="1600"/>
              </a:spcBef>
              <a:spcAft>
                <a:spcPts val="0"/>
              </a:spcAft>
              <a:buNone/>
            </a:pPr>
            <a:r>
              <a:rPr lang="en" sz="2400"/>
              <a:t>Fix, grant licenses RS and Premier Farnell </a:t>
            </a:r>
            <a:br>
              <a:rPr lang="en" sz="2400"/>
            </a:br>
            <a:r>
              <a:rPr lang="en" sz="2400"/>
              <a:t>(element14) to manufacture and distribute</a:t>
            </a:r>
            <a:endParaRPr/>
          </a:p>
          <a:p>
            <a:pPr indent="0" lvl="0" marL="0" rtl="0" algn="l">
              <a:spcBef>
                <a:spcPts val="1600"/>
              </a:spcBef>
              <a:spcAft>
                <a:spcPts val="1600"/>
              </a:spcAft>
              <a:buNone/>
            </a:pPr>
            <a:r>
              <a:rPr i="1" lang="en" sz="1400"/>
              <a:t>* </a:t>
            </a:r>
            <a:r>
              <a:rPr i="1" lang="en" sz="1400"/>
              <a:t>trading, fully owned by the foundation, Sony (Wales) ‘made in UK’ </a:t>
            </a:r>
            <a:endParaRPr i="1" sz="1400"/>
          </a:p>
        </p:txBody>
      </p:sp>
      <p:pic>
        <p:nvPicPr>
          <p:cNvPr id="210" name="Google Shape;210;p30"/>
          <p:cNvPicPr preferRelativeResize="0"/>
          <p:nvPr/>
        </p:nvPicPr>
        <p:blipFill>
          <a:blip r:embed="rId3">
            <a:alphaModFix/>
          </a:blip>
          <a:stretch>
            <a:fillRect/>
          </a:stretch>
        </p:blipFill>
        <p:spPr>
          <a:xfrm>
            <a:off x="7537325" y="194125"/>
            <a:ext cx="1405925" cy="1766400"/>
          </a:xfrm>
          <a:prstGeom prst="rect">
            <a:avLst/>
          </a:prstGeom>
          <a:noFill/>
          <a:ln>
            <a:noFill/>
          </a:ln>
        </p:spPr>
      </p:pic>
      <p:pic>
        <p:nvPicPr>
          <p:cNvPr id="211" name="Google Shape;211;p30"/>
          <p:cNvPicPr preferRelativeResize="0"/>
          <p:nvPr/>
        </p:nvPicPr>
        <p:blipFill rotWithShape="1">
          <a:blip r:embed="rId4">
            <a:alphaModFix/>
          </a:blip>
          <a:srcRect b="7485" l="3409" r="6630" t="7933"/>
          <a:stretch/>
        </p:blipFill>
        <p:spPr>
          <a:xfrm>
            <a:off x="6081050" y="3519225"/>
            <a:ext cx="3062951" cy="162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1"/>
          <p:cNvPicPr preferRelativeResize="0"/>
          <p:nvPr/>
        </p:nvPicPr>
        <p:blipFill>
          <a:blip r:embed="rId3">
            <a:alphaModFix/>
          </a:blip>
          <a:stretch>
            <a:fillRect/>
          </a:stretch>
        </p:blipFill>
        <p:spPr>
          <a:xfrm rot="-924230">
            <a:off x="6631948" y="1309791"/>
            <a:ext cx="795577" cy="375441"/>
          </a:xfrm>
          <a:prstGeom prst="rect">
            <a:avLst/>
          </a:prstGeom>
          <a:noFill/>
          <a:ln>
            <a:noFill/>
          </a:ln>
        </p:spPr>
      </p:pic>
      <p:sp>
        <p:nvSpPr>
          <p:cNvPr id="217" name="Google Shape;217;p31"/>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a:t>
            </a:r>
            <a:r>
              <a:rPr lang="en"/>
              <a:t>&gt; </a:t>
            </a:r>
            <a:r>
              <a:rPr lang="en"/>
              <a:t>30 million units</a:t>
            </a:r>
            <a:endParaRPr/>
          </a:p>
        </p:txBody>
      </p:sp>
      <p:sp>
        <p:nvSpPr>
          <p:cNvPr id="218" name="Google Shape;218;p31"/>
          <p:cNvSpPr txBox="1"/>
          <p:nvPr>
            <p:ph idx="1" type="body"/>
          </p:nvPr>
        </p:nvSpPr>
        <p:spPr>
          <a:xfrm>
            <a:off x="235500" y="1152475"/>
            <a:ext cx="8520600" cy="1917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Makes original estimate out by about 3000</a:t>
            </a:r>
            <a:r>
              <a:rPr lang="en" sz="2400"/>
              <a:t>x :-)</a:t>
            </a:r>
            <a:endParaRPr sz="2400"/>
          </a:p>
          <a:p>
            <a:pPr indent="0" lvl="0" marL="0" rtl="0" algn="l">
              <a:spcBef>
                <a:spcPts val="1600"/>
              </a:spcBef>
              <a:spcAft>
                <a:spcPts val="1600"/>
              </a:spcAft>
              <a:buNone/>
            </a:pPr>
            <a:r>
              <a:rPr lang="en" sz="2000"/>
              <a:t>So who’s buying them? Hobbyists of course... but also can be used in larger clusters - which makes super computing affordable - all sorts of things requiring high CPU/GPU computation / modelling more </a:t>
            </a:r>
            <a:r>
              <a:rPr lang="en" sz="2000"/>
              <a:t>achievable</a:t>
            </a:r>
            <a:endParaRPr sz="2000"/>
          </a:p>
        </p:txBody>
      </p:sp>
      <p:pic>
        <p:nvPicPr>
          <p:cNvPr id="219" name="Google Shape;219;p31"/>
          <p:cNvPicPr preferRelativeResize="0"/>
          <p:nvPr/>
        </p:nvPicPr>
        <p:blipFill>
          <a:blip r:embed="rId4">
            <a:alphaModFix/>
          </a:blip>
          <a:stretch>
            <a:fillRect/>
          </a:stretch>
        </p:blipFill>
        <p:spPr>
          <a:xfrm>
            <a:off x="2888515" y="3070475"/>
            <a:ext cx="3214560" cy="2073025"/>
          </a:xfrm>
          <a:prstGeom prst="rect">
            <a:avLst/>
          </a:prstGeom>
          <a:noFill/>
          <a:ln>
            <a:noFill/>
          </a:ln>
        </p:spPr>
      </p:pic>
      <p:pic>
        <p:nvPicPr>
          <p:cNvPr id="220" name="Google Shape;220;p31"/>
          <p:cNvPicPr preferRelativeResize="0"/>
          <p:nvPr/>
        </p:nvPicPr>
        <p:blipFill rotWithShape="1">
          <a:blip r:embed="rId5">
            <a:alphaModFix/>
          </a:blip>
          <a:srcRect b="0" l="12878" r="10097" t="0"/>
          <a:stretch/>
        </p:blipFill>
        <p:spPr>
          <a:xfrm>
            <a:off x="0" y="3070475"/>
            <a:ext cx="2894950" cy="2073025"/>
          </a:xfrm>
          <a:prstGeom prst="rect">
            <a:avLst/>
          </a:prstGeom>
          <a:noFill/>
          <a:ln>
            <a:noFill/>
          </a:ln>
        </p:spPr>
      </p:pic>
      <p:pic>
        <p:nvPicPr>
          <p:cNvPr id="221" name="Google Shape;221;p31"/>
          <p:cNvPicPr preferRelativeResize="0"/>
          <p:nvPr/>
        </p:nvPicPr>
        <p:blipFill>
          <a:blip r:embed="rId6">
            <a:alphaModFix/>
          </a:blip>
          <a:stretch>
            <a:fillRect/>
          </a:stretch>
        </p:blipFill>
        <p:spPr>
          <a:xfrm>
            <a:off x="6103075" y="2917650"/>
            <a:ext cx="3040925" cy="2225850"/>
          </a:xfrm>
          <a:prstGeom prst="rect">
            <a:avLst/>
          </a:prstGeom>
          <a:noFill/>
          <a:ln>
            <a:noFill/>
          </a:ln>
        </p:spPr>
      </p:pic>
      <p:pic>
        <p:nvPicPr>
          <p:cNvPr id="222" name="Google Shape;222;p31"/>
          <p:cNvPicPr preferRelativeResize="0"/>
          <p:nvPr/>
        </p:nvPicPr>
        <p:blipFill>
          <a:blip r:embed="rId7">
            <a:alphaModFix/>
          </a:blip>
          <a:stretch>
            <a:fillRect/>
          </a:stretch>
        </p:blipFill>
        <p:spPr>
          <a:xfrm>
            <a:off x="7537325" y="194125"/>
            <a:ext cx="1405925" cy="176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turns 8!         </a:t>
            </a:r>
            <a:r>
              <a:rPr i="1" lang="en" sz="2400"/>
              <a:t>+ </a:t>
            </a:r>
            <a:r>
              <a:rPr i="1" lang="en" sz="2400"/>
              <a:t>gestation period of 4 years</a:t>
            </a:r>
            <a:endParaRPr i="1" sz="2400"/>
          </a:p>
        </p:txBody>
      </p:sp>
      <p:sp>
        <p:nvSpPr>
          <p:cNvPr id="66" name="Google Shape;66;p14"/>
          <p:cNvSpPr txBox="1"/>
          <p:nvPr>
            <p:ph idx="1" type="body"/>
          </p:nvPr>
        </p:nvSpPr>
        <p:spPr>
          <a:xfrm>
            <a:off x="311700" y="1152475"/>
            <a:ext cx="8520600" cy="3990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I had the pleasure of working alongside Jack Lang at large telco in the UK in the late 1990s - Jack is one of the founders and </a:t>
            </a:r>
            <a:r>
              <a:rPr lang="en" sz="2400"/>
              <a:t>(retired) </a:t>
            </a:r>
            <a:r>
              <a:rPr lang="en" sz="2400"/>
              <a:t>trustee of the Raspberry Pi foundation</a:t>
            </a:r>
            <a:endParaRPr sz="2400"/>
          </a:p>
          <a:p>
            <a:pPr indent="0" lvl="0" marL="0" rtl="0" algn="l">
              <a:spcBef>
                <a:spcPts val="1600"/>
              </a:spcBef>
              <a:spcAft>
                <a:spcPts val="0"/>
              </a:spcAft>
              <a:buNone/>
            </a:pPr>
            <a:r>
              <a:rPr lang="en" sz="2400"/>
              <a:t>I’ve also worked with the Raspberry Pi on various projects over the years including some</a:t>
            </a:r>
            <a:r>
              <a:rPr lang="en" sz="2400"/>
              <a:t>,</a:t>
            </a:r>
            <a:r>
              <a:rPr lang="en" sz="2400"/>
              <a:t> where I actually got paid!</a:t>
            </a:r>
            <a:endParaRPr sz="2400"/>
          </a:p>
          <a:p>
            <a:pPr indent="0" lvl="0" marL="0" rtl="0" algn="l">
              <a:spcBef>
                <a:spcPts val="1600"/>
              </a:spcBef>
              <a:spcAft>
                <a:spcPts val="1600"/>
              </a:spcAft>
              <a:buNone/>
            </a:pPr>
            <a:r>
              <a:rPr lang="en" sz="2400"/>
              <a:t>I’m sharing some of Jack’s story and will try and answer questions about the device, how the software works and maybe help you make it do whatever you want it to do</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now also a </a:t>
            </a:r>
            <a:r>
              <a:rPr lang="en"/>
              <a:t>shop!</a:t>
            </a:r>
            <a:endParaRPr/>
          </a:p>
        </p:txBody>
      </p:sp>
      <p:sp>
        <p:nvSpPr>
          <p:cNvPr id="228" name="Google Shape;228;p32"/>
          <p:cNvSpPr txBox="1"/>
          <p:nvPr>
            <p:ph idx="1" type="body"/>
          </p:nvPr>
        </p:nvSpPr>
        <p:spPr>
          <a:xfrm>
            <a:off x="235500" y="1152475"/>
            <a:ext cx="85206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rPr lang="en" sz="2400"/>
              <a:t>You’ll find this today </a:t>
            </a:r>
            <a:r>
              <a:rPr lang="en" sz="2400"/>
              <a:t>in downtown Cambridge (UK) </a:t>
            </a:r>
            <a:br>
              <a:rPr lang="en" sz="2400"/>
            </a:br>
            <a:r>
              <a:rPr lang="en"/>
              <a:t>The Raspberry Pi Store - </a:t>
            </a:r>
            <a:r>
              <a:rPr lang="en"/>
              <a:t>Grand Arcade Shopping Centre</a:t>
            </a:r>
            <a:endParaRPr/>
          </a:p>
        </p:txBody>
      </p:sp>
      <p:pic>
        <p:nvPicPr>
          <p:cNvPr id="229" name="Google Shape;229;p32"/>
          <p:cNvPicPr preferRelativeResize="0"/>
          <p:nvPr/>
        </p:nvPicPr>
        <p:blipFill>
          <a:blip r:embed="rId3">
            <a:alphaModFix/>
          </a:blip>
          <a:stretch>
            <a:fillRect/>
          </a:stretch>
        </p:blipFill>
        <p:spPr>
          <a:xfrm>
            <a:off x="7537325" y="194125"/>
            <a:ext cx="1405925" cy="1766400"/>
          </a:xfrm>
          <a:prstGeom prst="rect">
            <a:avLst/>
          </a:prstGeom>
          <a:noFill/>
          <a:ln>
            <a:noFill/>
          </a:ln>
        </p:spPr>
      </p:pic>
      <p:pic>
        <p:nvPicPr>
          <p:cNvPr id="230" name="Google Shape;230;p32"/>
          <p:cNvPicPr preferRelativeResize="0"/>
          <p:nvPr/>
        </p:nvPicPr>
        <p:blipFill rotWithShape="1">
          <a:blip r:embed="rId4">
            <a:alphaModFix/>
          </a:blip>
          <a:srcRect b="0" l="8197" r="0" t="0"/>
          <a:stretch/>
        </p:blipFill>
        <p:spPr>
          <a:xfrm>
            <a:off x="0" y="2143875"/>
            <a:ext cx="4992675" cy="2999625"/>
          </a:xfrm>
          <a:prstGeom prst="rect">
            <a:avLst/>
          </a:prstGeom>
          <a:noFill/>
          <a:ln>
            <a:noFill/>
          </a:ln>
        </p:spPr>
      </p:pic>
      <p:pic>
        <p:nvPicPr>
          <p:cNvPr id="231" name="Google Shape;231;p32"/>
          <p:cNvPicPr preferRelativeResize="0"/>
          <p:nvPr/>
        </p:nvPicPr>
        <p:blipFill rotWithShape="1">
          <a:blip r:embed="rId5">
            <a:alphaModFix/>
          </a:blip>
          <a:srcRect b="0" l="0" r="7740" t="0"/>
          <a:stretch/>
        </p:blipFill>
        <p:spPr>
          <a:xfrm>
            <a:off x="4992675" y="2143875"/>
            <a:ext cx="4151325" cy="2999626"/>
          </a:xfrm>
          <a:prstGeom prst="rect">
            <a:avLst/>
          </a:prstGeom>
          <a:noFill/>
          <a:ln>
            <a:noFill/>
          </a:ln>
        </p:spPr>
      </p:pic>
      <p:pic>
        <p:nvPicPr>
          <p:cNvPr id="232" name="Google Shape;232;p32"/>
          <p:cNvPicPr preferRelativeResize="0"/>
          <p:nvPr/>
        </p:nvPicPr>
        <p:blipFill rotWithShape="1">
          <a:blip r:embed="rId6">
            <a:alphaModFix/>
          </a:blip>
          <a:srcRect b="0" l="-5920" r="5920" t="0"/>
          <a:stretch/>
        </p:blipFill>
        <p:spPr>
          <a:xfrm>
            <a:off x="6957825" y="3913550"/>
            <a:ext cx="2186174" cy="1229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the best bit</a:t>
            </a:r>
            <a:endParaRPr/>
          </a:p>
        </p:txBody>
      </p:sp>
      <p:sp>
        <p:nvSpPr>
          <p:cNvPr id="238" name="Google Shape;238;p33"/>
          <p:cNvSpPr txBox="1"/>
          <p:nvPr>
            <p:ph idx="1" type="body"/>
          </p:nvPr>
        </p:nvSpPr>
        <p:spPr>
          <a:xfrm>
            <a:off x="311700" y="1152475"/>
            <a:ext cx="85206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What it’s really about... CompSci students are back!</a:t>
            </a:r>
            <a:br>
              <a:rPr lang="en" sz="2400"/>
            </a:br>
            <a:r>
              <a:rPr lang="en" sz="2000"/>
              <a:t>Cambridge had 1,307 applications in 2018 (vs only 197 in 2008)</a:t>
            </a:r>
            <a:endParaRPr sz="2000"/>
          </a:p>
          <a:p>
            <a:pPr indent="0" lvl="0" marL="0" rtl="0" algn="l">
              <a:spcBef>
                <a:spcPts val="1600"/>
              </a:spcBef>
              <a:spcAft>
                <a:spcPts val="1600"/>
              </a:spcAft>
              <a:buNone/>
            </a:pPr>
            <a:r>
              <a:t/>
            </a:r>
            <a:endParaRPr sz="2400"/>
          </a:p>
        </p:txBody>
      </p:sp>
      <p:pic>
        <p:nvPicPr>
          <p:cNvPr id="239" name="Google Shape;239;p33"/>
          <p:cNvPicPr preferRelativeResize="0"/>
          <p:nvPr/>
        </p:nvPicPr>
        <p:blipFill>
          <a:blip r:embed="rId3">
            <a:alphaModFix/>
          </a:blip>
          <a:stretch>
            <a:fillRect/>
          </a:stretch>
        </p:blipFill>
        <p:spPr>
          <a:xfrm>
            <a:off x="7537325" y="194125"/>
            <a:ext cx="1405925" cy="1766400"/>
          </a:xfrm>
          <a:prstGeom prst="rect">
            <a:avLst/>
          </a:prstGeom>
          <a:noFill/>
          <a:ln>
            <a:noFill/>
          </a:ln>
        </p:spPr>
      </p:pic>
      <p:pic>
        <p:nvPicPr>
          <p:cNvPr id="240" name="Google Shape;240;p33"/>
          <p:cNvPicPr preferRelativeResize="0"/>
          <p:nvPr/>
        </p:nvPicPr>
        <p:blipFill rotWithShape="1">
          <a:blip r:embed="rId4">
            <a:alphaModFix/>
          </a:blip>
          <a:srcRect b="6376" l="61042" r="0" t="936"/>
          <a:stretch/>
        </p:blipFill>
        <p:spPr>
          <a:xfrm>
            <a:off x="5369025" y="2052825"/>
            <a:ext cx="2808252" cy="2571750"/>
          </a:xfrm>
          <a:prstGeom prst="rect">
            <a:avLst/>
          </a:prstGeom>
          <a:noFill/>
          <a:ln>
            <a:noFill/>
          </a:ln>
        </p:spPr>
      </p:pic>
      <p:pic>
        <p:nvPicPr>
          <p:cNvPr id="241" name="Google Shape;241;p33"/>
          <p:cNvPicPr preferRelativeResize="0"/>
          <p:nvPr/>
        </p:nvPicPr>
        <p:blipFill>
          <a:blip r:embed="rId5">
            <a:alphaModFix/>
          </a:blip>
          <a:stretch>
            <a:fillRect/>
          </a:stretch>
        </p:blipFill>
        <p:spPr>
          <a:xfrm>
            <a:off x="526751" y="2052825"/>
            <a:ext cx="4720824" cy="2571749"/>
          </a:xfrm>
          <a:prstGeom prst="rect">
            <a:avLst/>
          </a:prstGeom>
          <a:noFill/>
          <a:ln>
            <a:noFill/>
          </a:ln>
        </p:spPr>
      </p:pic>
      <p:cxnSp>
        <p:nvCxnSpPr>
          <p:cNvPr id="242" name="Google Shape;242;p33"/>
          <p:cNvCxnSpPr/>
          <p:nvPr/>
        </p:nvCxnSpPr>
        <p:spPr>
          <a:xfrm flipH="1" rot="10800000">
            <a:off x="6010875" y="1700100"/>
            <a:ext cx="2966400" cy="1665300"/>
          </a:xfrm>
          <a:prstGeom prst="straightConnector1">
            <a:avLst/>
          </a:prstGeom>
          <a:noFill/>
          <a:ln cap="flat" cmpd="sng" w="28575">
            <a:solidFill>
              <a:srgbClr val="FF00FF"/>
            </a:solidFill>
            <a:prstDash val="dot"/>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 further kudos</a:t>
            </a:r>
            <a:endParaRPr/>
          </a:p>
        </p:txBody>
      </p:sp>
      <p:sp>
        <p:nvSpPr>
          <p:cNvPr id="248" name="Google Shape;248;p34"/>
          <p:cNvSpPr txBox="1"/>
          <p:nvPr>
            <p:ph idx="1" type="body"/>
          </p:nvPr>
        </p:nvSpPr>
        <p:spPr>
          <a:xfrm>
            <a:off x="311700" y="1152475"/>
            <a:ext cx="88323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Also Pi’s are empowering many remote communities </a:t>
            </a:r>
            <a:br>
              <a:rPr lang="en" sz="2400"/>
            </a:br>
            <a:r>
              <a:rPr lang="en" sz="2400"/>
              <a:t>to be better educated in computer science and general</a:t>
            </a:r>
            <a:endParaRPr sz="2400"/>
          </a:p>
          <a:p>
            <a:pPr indent="0" lvl="0" marL="0" rtl="0" algn="l">
              <a:spcBef>
                <a:spcPts val="1600"/>
              </a:spcBef>
              <a:spcAft>
                <a:spcPts val="0"/>
              </a:spcAft>
              <a:buNone/>
            </a:pPr>
            <a:r>
              <a:rPr lang="en" sz="2400"/>
              <a:t>RachelPi are educational air drops in areas of poor connectivity runs as hotspot/web server hosting Wikipedia snapshot etc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249" name="Google Shape;249;p34"/>
          <p:cNvPicPr preferRelativeResize="0"/>
          <p:nvPr/>
        </p:nvPicPr>
        <p:blipFill>
          <a:blip r:embed="rId3">
            <a:alphaModFix/>
          </a:blip>
          <a:stretch>
            <a:fillRect/>
          </a:stretch>
        </p:blipFill>
        <p:spPr>
          <a:xfrm>
            <a:off x="7537325" y="194125"/>
            <a:ext cx="1405925" cy="1766400"/>
          </a:xfrm>
          <a:prstGeom prst="rect">
            <a:avLst/>
          </a:prstGeom>
          <a:noFill/>
          <a:ln>
            <a:noFill/>
          </a:ln>
        </p:spPr>
      </p:pic>
      <p:pic>
        <p:nvPicPr>
          <p:cNvPr id="250" name="Google Shape;250;p34"/>
          <p:cNvPicPr preferRelativeResize="0"/>
          <p:nvPr/>
        </p:nvPicPr>
        <p:blipFill>
          <a:blip r:embed="rId4">
            <a:alphaModFix/>
          </a:blip>
          <a:stretch>
            <a:fillRect/>
          </a:stretch>
        </p:blipFill>
        <p:spPr>
          <a:xfrm>
            <a:off x="1443475" y="3368775"/>
            <a:ext cx="3128525" cy="1766400"/>
          </a:xfrm>
          <a:prstGeom prst="rect">
            <a:avLst/>
          </a:prstGeom>
          <a:noFill/>
          <a:ln>
            <a:noFill/>
          </a:ln>
        </p:spPr>
      </p:pic>
      <p:pic>
        <p:nvPicPr>
          <p:cNvPr id="251" name="Google Shape;251;p34"/>
          <p:cNvPicPr preferRelativeResize="0"/>
          <p:nvPr/>
        </p:nvPicPr>
        <p:blipFill>
          <a:blip r:embed="rId5">
            <a:alphaModFix/>
          </a:blip>
          <a:stretch>
            <a:fillRect/>
          </a:stretch>
        </p:blipFill>
        <p:spPr>
          <a:xfrm>
            <a:off x="4572000" y="3368775"/>
            <a:ext cx="3128532" cy="176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Get going with a Raspberry Pi </a:t>
            </a:r>
            <a:r>
              <a:rPr lang="en" sz="2400"/>
              <a:t>(headless setup)</a:t>
            </a:r>
            <a:endParaRPr sz="2400"/>
          </a:p>
        </p:txBody>
      </p:sp>
      <p:sp>
        <p:nvSpPr>
          <p:cNvPr id="257" name="Google Shape;257;p35"/>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Copy the Raspbian Linux </a:t>
            </a:r>
            <a:r>
              <a:rPr lang="en" sz="2400"/>
              <a:t>distribution</a:t>
            </a:r>
            <a:r>
              <a:rPr lang="en" sz="2400"/>
              <a:t> .iso file to an SD card</a:t>
            </a:r>
            <a:br>
              <a:rPr lang="en" sz="2400"/>
            </a:br>
            <a:r>
              <a:rPr b="1" lang="en" sz="1200">
                <a:latin typeface="Courier New"/>
                <a:ea typeface="Courier New"/>
                <a:cs typeface="Courier New"/>
                <a:sym typeface="Courier New"/>
              </a:rPr>
              <a:t>$ sudo dd if=/dev/rdisk1 bs=1m | wget https://downloads.raspberrypi.org/raspbian_full_latest </a:t>
            </a:r>
            <a:endParaRPr b="1" sz="1200">
              <a:latin typeface="Courier New"/>
              <a:ea typeface="Courier New"/>
              <a:cs typeface="Courier New"/>
              <a:sym typeface="Courier New"/>
            </a:endParaRPr>
          </a:p>
          <a:p>
            <a:pPr indent="0" lvl="0" marL="0" rtl="0" algn="l">
              <a:spcBef>
                <a:spcPts val="1600"/>
              </a:spcBef>
              <a:spcAft>
                <a:spcPts val="0"/>
              </a:spcAft>
              <a:buNone/>
            </a:pPr>
            <a:r>
              <a:rPr lang="en" sz="2400"/>
              <a:t>You don’t actually a need keyboard, mouse or a monitor ;-)</a:t>
            </a:r>
            <a:br>
              <a:rPr lang="en" sz="2400"/>
            </a:br>
            <a:r>
              <a:rPr b="1" lang="en" sz="1200">
                <a:latin typeface="Courier New"/>
                <a:ea typeface="Courier New"/>
                <a:cs typeface="Courier New"/>
                <a:sym typeface="Courier New"/>
              </a:rPr>
              <a:t>$ touch /Volumes/boot/ssh</a:t>
            </a:r>
            <a:br>
              <a:rPr b="1" lang="en" sz="1200">
                <a:latin typeface="Courier New"/>
                <a:ea typeface="Courier New"/>
                <a:cs typeface="Courier New"/>
                <a:sym typeface="Courier New"/>
              </a:rPr>
            </a:br>
            <a:r>
              <a:rPr b="1" lang="en" sz="1200">
                <a:latin typeface="Courier New"/>
                <a:ea typeface="Courier New"/>
                <a:cs typeface="Courier New"/>
                <a:sym typeface="Courier New"/>
              </a:rPr>
              <a:t>$ vi /Volumes/boot/wpa_supplicant.conf </a:t>
            </a:r>
            <a:br>
              <a:rPr b="1" lang="en" sz="1200">
                <a:latin typeface="Courier New"/>
                <a:ea typeface="Courier New"/>
                <a:cs typeface="Courier New"/>
                <a:sym typeface="Courier New"/>
              </a:rPr>
            </a:br>
            <a:r>
              <a:rPr b="1" lang="en" sz="1200">
                <a:latin typeface="Courier New"/>
                <a:ea typeface="Courier New"/>
                <a:cs typeface="Courier New"/>
                <a:sym typeface="Courier New"/>
              </a:rPr>
              <a:t>country=AU</a:t>
            </a:r>
            <a:br>
              <a:rPr b="1" lang="en" sz="1200">
                <a:latin typeface="Courier New"/>
                <a:ea typeface="Courier New"/>
                <a:cs typeface="Courier New"/>
                <a:sym typeface="Courier New"/>
              </a:rPr>
            </a:br>
            <a:r>
              <a:rPr b="1" lang="en" sz="1200">
                <a:latin typeface="Courier New"/>
                <a:ea typeface="Courier New"/>
                <a:cs typeface="Courier New"/>
                <a:sym typeface="Courier New"/>
              </a:rPr>
              <a:t>ctrl_interface=DIR=/var/run/wpa_supplicant GROUP=netdev</a:t>
            </a:r>
            <a:br>
              <a:rPr b="1" lang="en" sz="1200">
                <a:latin typeface="Courier New"/>
                <a:ea typeface="Courier New"/>
                <a:cs typeface="Courier New"/>
                <a:sym typeface="Courier New"/>
              </a:rPr>
            </a:br>
            <a:r>
              <a:rPr b="1" lang="en" sz="1200">
                <a:latin typeface="Courier New"/>
                <a:ea typeface="Courier New"/>
                <a:cs typeface="Courier New"/>
                <a:sym typeface="Courier New"/>
              </a:rPr>
              <a:t>update_config=1</a:t>
            </a:r>
            <a:br>
              <a:rPr b="1" lang="en" sz="1200">
                <a:latin typeface="Courier New"/>
                <a:ea typeface="Courier New"/>
                <a:cs typeface="Courier New"/>
                <a:sym typeface="Courier New"/>
              </a:rPr>
            </a:br>
            <a:r>
              <a:rPr b="1" lang="en" sz="1200">
                <a:latin typeface="Courier New"/>
                <a:ea typeface="Courier New"/>
                <a:cs typeface="Courier New"/>
                <a:sym typeface="Courier New"/>
              </a:rPr>
              <a:t>network={</a:t>
            </a:r>
            <a:br>
              <a:rPr b="1" lang="en" sz="1200">
                <a:latin typeface="Courier New"/>
                <a:ea typeface="Courier New"/>
                <a:cs typeface="Courier New"/>
                <a:sym typeface="Courier New"/>
              </a:rPr>
            </a:br>
            <a:r>
              <a:rPr b="1" lang="en" sz="1200">
                <a:latin typeface="Courier New"/>
                <a:ea typeface="Courier New"/>
                <a:cs typeface="Courier New"/>
                <a:sym typeface="Courier New"/>
              </a:rPr>
              <a:t>    ssid="YOUR_WIFI_NAME_BSSID"</a:t>
            </a:r>
            <a:br>
              <a:rPr b="1" lang="en" sz="1200">
                <a:latin typeface="Courier New"/>
                <a:ea typeface="Courier New"/>
                <a:cs typeface="Courier New"/>
                <a:sym typeface="Courier New"/>
              </a:rPr>
            </a:br>
            <a:r>
              <a:rPr b="1" lang="en" sz="1200">
                <a:latin typeface="Courier New"/>
                <a:ea typeface="Courier New"/>
                <a:cs typeface="Courier New"/>
                <a:sym typeface="Courier New"/>
              </a:rPr>
              <a:t>    psk="YOUR_WIFI_PASSWORD"</a:t>
            </a:r>
            <a:br>
              <a:rPr b="1" lang="en" sz="1200">
                <a:latin typeface="Courier New"/>
                <a:ea typeface="Courier New"/>
                <a:cs typeface="Courier New"/>
                <a:sym typeface="Courier New"/>
              </a:rPr>
            </a:br>
            <a:r>
              <a:rPr b="1" lang="en" sz="1200">
                <a:latin typeface="Courier New"/>
                <a:ea typeface="Courier New"/>
                <a:cs typeface="Courier New"/>
                <a:sym typeface="Courier New"/>
              </a:rPr>
              <a:t>}</a:t>
            </a:r>
            <a:br>
              <a:rPr b="1" lang="en" sz="1200">
                <a:latin typeface="Courier New"/>
                <a:ea typeface="Courier New"/>
                <a:cs typeface="Courier New"/>
                <a:sym typeface="Courier New"/>
              </a:rPr>
            </a:br>
            <a:r>
              <a:rPr b="1" lang="en" sz="1200">
                <a:latin typeface="Courier New"/>
                <a:ea typeface="Courier New"/>
                <a:cs typeface="Courier New"/>
                <a:sym typeface="Courier New"/>
              </a:rPr>
              <a:t>$ sudo apt install realvnc-vnc-server realvnc-vnc-viewer</a:t>
            </a:r>
            <a:endParaRPr b="1" sz="1200">
              <a:latin typeface="Courier New"/>
              <a:ea typeface="Courier New"/>
              <a:cs typeface="Courier New"/>
              <a:sym typeface="Courier New"/>
            </a:endParaRPr>
          </a:p>
          <a:p>
            <a:pPr indent="0" lvl="0" marL="0" rtl="0" algn="l">
              <a:spcBef>
                <a:spcPts val="1600"/>
              </a:spcBef>
              <a:spcAft>
                <a:spcPts val="1600"/>
              </a:spcAft>
              <a:buNone/>
            </a:pPr>
            <a:r>
              <a:t/>
            </a:r>
            <a:endParaRPr b="1" sz="1200">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Set your expectations up realistically</a:t>
            </a:r>
            <a:endParaRPr/>
          </a:p>
        </p:txBody>
      </p:sp>
      <p:sp>
        <p:nvSpPr>
          <p:cNvPr id="263" name="Google Shape;263;p36"/>
          <p:cNvSpPr txBox="1"/>
          <p:nvPr>
            <p:ph idx="1" type="body"/>
          </p:nvPr>
        </p:nvSpPr>
        <p:spPr>
          <a:xfrm>
            <a:off x="311700" y="117011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The Raspberry Pi is </a:t>
            </a:r>
            <a:r>
              <a:rPr i="1" lang="en" sz="2400"/>
              <a:t>not</a:t>
            </a:r>
            <a:r>
              <a:rPr lang="en" sz="2400"/>
              <a:t> a PC, but is pretty powerful for its size</a:t>
            </a:r>
            <a:endParaRPr sz="2400"/>
          </a:p>
          <a:p>
            <a:pPr indent="0" lvl="0" marL="0" rtl="0" algn="l">
              <a:spcBef>
                <a:spcPts val="1600"/>
              </a:spcBef>
              <a:spcAft>
                <a:spcPts val="0"/>
              </a:spcAft>
              <a:buNone/>
            </a:pPr>
            <a:r>
              <a:rPr lang="en" sz="2400"/>
              <a:t>Cut down versions of Broadcom SoCs datasheets available</a:t>
            </a:r>
            <a:br>
              <a:rPr lang="en" sz="2400"/>
            </a:br>
            <a:r>
              <a:rPr lang="en" sz="2400"/>
              <a:t>Broadcom BCM2711B0 quad-core A72 (v8-A) 64-bit 1.5GHz</a:t>
            </a:r>
            <a:br>
              <a:rPr lang="en" sz="2400"/>
            </a:br>
            <a:r>
              <a:rPr lang="en" sz="2400"/>
              <a:t>4 Gigabyte LPDDR4 RAM</a:t>
            </a:r>
            <a:endParaRPr sz="2400"/>
          </a:p>
          <a:p>
            <a:pPr indent="0" lvl="0" marL="0" rtl="0" algn="l">
              <a:spcBef>
                <a:spcPts val="1600"/>
              </a:spcBef>
              <a:spcAft>
                <a:spcPts val="0"/>
              </a:spcAft>
              <a:buNone/>
            </a:pPr>
            <a:r>
              <a:rPr lang="en" sz="2400"/>
              <a:t>Wi-Fi (5G </a:t>
            </a:r>
            <a:r>
              <a:rPr lang="en" sz="2400"/>
              <a:t>802.11ac </a:t>
            </a:r>
            <a:r>
              <a:rPr lang="en" sz="2400"/>
              <a:t>+ 2G </a:t>
            </a:r>
            <a:r>
              <a:rPr lang="en" sz="2400"/>
              <a:t>802.11</a:t>
            </a:r>
            <a:r>
              <a:rPr lang="en" sz="2400"/>
              <a:t>b/g/n)</a:t>
            </a:r>
            <a:br>
              <a:rPr lang="en" sz="2400"/>
            </a:br>
            <a:r>
              <a:rPr lang="en" sz="2400"/>
              <a:t>Bluetooth 5.0 with BLE (low </a:t>
            </a:r>
            <a:r>
              <a:rPr lang="en" sz="2400"/>
              <a:t>energy</a:t>
            </a:r>
            <a:r>
              <a:rPr lang="en" sz="2400"/>
              <a:t>)</a:t>
            </a:r>
            <a:endParaRPr sz="2400"/>
          </a:p>
          <a:p>
            <a:pPr indent="0" lvl="0" marL="0" rtl="0" algn="l">
              <a:spcBef>
                <a:spcPts val="1600"/>
              </a:spcBef>
              <a:spcAft>
                <a:spcPts val="1600"/>
              </a:spcAft>
              <a:buNone/>
            </a:pPr>
            <a:r>
              <a:rPr lang="en" sz="2400"/>
              <a:t>(make sure your USB PSU power supply is 2.5A or higher)</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4K </a:t>
            </a:r>
            <a:r>
              <a:rPr lang="en"/>
              <a:t>Video capabilities (VideoCore VI @ 500MHz)</a:t>
            </a:r>
            <a:endParaRPr/>
          </a:p>
        </p:txBody>
      </p:sp>
      <p:sp>
        <p:nvSpPr>
          <p:cNvPr id="269" name="Google Shape;269;p37"/>
          <p:cNvSpPr txBox="1"/>
          <p:nvPr>
            <p:ph idx="1" type="body"/>
          </p:nvPr>
        </p:nvSpPr>
        <p:spPr>
          <a:xfrm>
            <a:off x="311700" y="1152475"/>
            <a:ext cx="8627400" cy="39909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Always been good - earliest model </a:t>
            </a:r>
            <a:r>
              <a:rPr lang="en" sz="2400"/>
              <a:t>comparable</a:t>
            </a:r>
            <a:r>
              <a:rPr lang="en" sz="2400"/>
              <a:t> to first Xbox - Roku boxes (e.g. Telstra TV) are part Raspberry Pi</a:t>
            </a:r>
            <a:endParaRPr sz="2400"/>
          </a:p>
          <a:p>
            <a:pPr indent="0" lvl="0" marL="0" rtl="0" algn="l">
              <a:spcBef>
                <a:spcPts val="1600"/>
              </a:spcBef>
              <a:spcAft>
                <a:spcPts val="0"/>
              </a:spcAft>
              <a:buNone/>
            </a:pPr>
            <a:r>
              <a:rPr lang="en" sz="2400"/>
              <a:t>XBMC also ruans, </a:t>
            </a:r>
            <a:r>
              <a:rPr lang="en" sz="2400"/>
              <a:t>Netflix too! (at least until the DRM kicks in) Frame buffer tech comes from latest Broadcom VideoCore V</a:t>
            </a:r>
            <a:endParaRPr sz="2400"/>
          </a:p>
          <a:p>
            <a:pPr indent="0" lvl="0" marL="0" rtl="0" algn="l">
              <a:spcBef>
                <a:spcPts val="1600"/>
              </a:spcBef>
              <a:spcAft>
                <a:spcPts val="0"/>
              </a:spcAft>
              <a:buNone/>
            </a:pPr>
            <a:r>
              <a:rPr lang="en"/>
              <a:t>4K H.265 (HEVC) hardware decode * (60fps)</a:t>
            </a:r>
            <a:br>
              <a:rPr lang="en"/>
            </a:br>
            <a:r>
              <a:rPr lang="en"/>
              <a:t>HD H.264 hardware decode * (1080p60fps)</a:t>
            </a:r>
            <a:br>
              <a:rPr lang="en"/>
            </a:br>
            <a:r>
              <a:rPr lang="en"/>
              <a:t>OpenGL 3.0 3D Graphics (and GLES2)</a:t>
            </a:r>
            <a:br>
              <a:rPr lang="en"/>
            </a:br>
            <a:r>
              <a:rPr lang="en"/>
              <a:t>Supports dual 4K HDMI displays!</a:t>
            </a:r>
            <a:endParaRPr/>
          </a:p>
          <a:p>
            <a:pPr indent="0" lvl="0" marL="0" rtl="0" algn="l">
              <a:spcBef>
                <a:spcPts val="1600"/>
              </a:spcBef>
              <a:spcAft>
                <a:spcPts val="1600"/>
              </a:spcAft>
              <a:buNone/>
            </a:pPr>
            <a:r>
              <a:rPr lang="en"/>
              <a:t>* needs additional (low cost) license to unlock this feature</a:t>
            </a:r>
            <a:endParaRPr/>
          </a:p>
        </p:txBody>
      </p:sp>
      <p:pic>
        <p:nvPicPr>
          <p:cNvPr id="270" name="Google Shape;270;p37"/>
          <p:cNvPicPr preferRelativeResize="0"/>
          <p:nvPr/>
        </p:nvPicPr>
        <p:blipFill>
          <a:blip r:embed="rId3">
            <a:alphaModFix/>
          </a:blip>
          <a:stretch>
            <a:fillRect/>
          </a:stretch>
        </p:blipFill>
        <p:spPr>
          <a:xfrm>
            <a:off x="6344275" y="3193775"/>
            <a:ext cx="2799725" cy="1949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What can I do with </a:t>
            </a:r>
            <a:r>
              <a:rPr lang="en"/>
              <a:t>my Raspberry Pi?</a:t>
            </a:r>
            <a:endParaRPr/>
          </a:p>
        </p:txBody>
      </p:sp>
      <p:sp>
        <p:nvSpPr>
          <p:cNvPr id="276" name="Google Shape;276;p38"/>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Sightly controversial comment - but - creating a website is kind of programming, but in traditional terms, really it’s not</a:t>
            </a:r>
            <a:endParaRPr sz="2400"/>
          </a:p>
          <a:p>
            <a:pPr indent="0" lvl="0" marL="0" rtl="0" algn="l">
              <a:spcBef>
                <a:spcPts val="1600"/>
              </a:spcBef>
              <a:spcAft>
                <a:spcPts val="0"/>
              </a:spcAft>
              <a:buNone/>
            </a:pPr>
            <a:r>
              <a:rPr lang="en" sz="2400"/>
              <a:t>Yes of course do learn Flutter/React with JavaScript but also</a:t>
            </a:r>
            <a:br>
              <a:rPr lang="en" sz="2400"/>
            </a:br>
            <a:r>
              <a:rPr lang="en" sz="2400"/>
              <a:t>maybe also look at WebAssembly too</a:t>
            </a:r>
            <a:br>
              <a:rPr lang="en" sz="2400"/>
            </a:br>
            <a:r>
              <a:rPr lang="en" sz="2400"/>
              <a:t>Challenge yourself to maybe see</a:t>
            </a:r>
            <a:br>
              <a:rPr lang="en" sz="2400"/>
            </a:br>
            <a:r>
              <a:rPr lang="en" sz="2400"/>
              <a:t>how you might do it in C or Rust</a:t>
            </a:r>
            <a:br>
              <a:rPr lang="en" sz="2400"/>
            </a:br>
            <a:r>
              <a:rPr lang="en" sz="2400"/>
              <a:t>And everyone </a:t>
            </a:r>
            <a:r>
              <a:rPr i="1" lang="en" sz="2400"/>
              <a:t>must</a:t>
            </a:r>
            <a:r>
              <a:rPr lang="en" sz="2400"/>
              <a:t> learn Python</a:t>
            </a:r>
            <a:br>
              <a:rPr lang="en" sz="2400"/>
            </a:br>
            <a:r>
              <a:rPr lang="en" sz="2400"/>
              <a:t>Why? Like lego, can bind anything you can make!</a:t>
            </a:r>
            <a:br>
              <a:rPr lang="en" sz="2400"/>
            </a:br>
            <a:endParaRPr sz="2400"/>
          </a:p>
          <a:p>
            <a:pPr indent="0" lvl="0" marL="0" rtl="0" algn="l">
              <a:spcBef>
                <a:spcPts val="1600"/>
              </a:spcBef>
              <a:spcAft>
                <a:spcPts val="1600"/>
              </a:spcAft>
              <a:buNone/>
            </a:pPr>
            <a:r>
              <a:t/>
            </a:r>
            <a:endParaRPr sz="2400"/>
          </a:p>
        </p:txBody>
      </p:sp>
      <p:pic>
        <p:nvPicPr>
          <p:cNvPr id="277" name="Google Shape;277;p38"/>
          <p:cNvPicPr preferRelativeResize="0"/>
          <p:nvPr/>
        </p:nvPicPr>
        <p:blipFill>
          <a:blip r:embed="rId3">
            <a:alphaModFix/>
          </a:blip>
          <a:stretch>
            <a:fillRect/>
          </a:stretch>
        </p:blipFill>
        <p:spPr>
          <a:xfrm>
            <a:off x="7201025" y="2957725"/>
            <a:ext cx="1829850" cy="1829850"/>
          </a:xfrm>
          <a:prstGeom prst="rect">
            <a:avLst/>
          </a:prstGeom>
          <a:noFill/>
          <a:ln>
            <a:noFill/>
          </a:ln>
        </p:spPr>
      </p:pic>
      <p:sp>
        <p:nvSpPr>
          <p:cNvPr id="278" name="Google Shape;278;p38"/>
          <p:cNvSpPr txBox="1"/>
          <p:nvPr/>
        </p:nvSpPr>
        <p:spPr>
          <a:xfrm>
            <a:off x="5516475" y="3278650"/>
            <a:ext cx="1535100" cy="1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rPr>
              <a:t>Pi</a:t>
            </a:r>
            <a:r>
              <a:rPr lang="en" sz="4800">
                <a:solidFill>
                  <a:srgbClr val="FFFFFF"/>
                </a:solidFill>
              </a:rPr>
              <a:t> =</a:t>
            </a:r>
            <a:endParaRPr sz="4800">
              <a:solidFill>
                <a:srgbClr val="FFFFFF"/>
              </a:solidFill>
            </a:endParaRPr>
          </a:p>
        </p:txBody>
      </p:sp>
      <p:pic>
        <p:nvPicPr>
          <p:cNvPr id="279" name="Google Shape;279;p38"/>
          <p:cNvPicPr preferRelativeResize="0"/>
          <p:nvPr/>
        </p:nvPicPr>
        <p:blipFill>
          <a:blip r:embed="rId4">
            <a:alphaModFix/>
          </a:blip>
          <a:stretch>
            <a:fillRect/>
          </a:stretch>
        </p:blipFill>
        <p:spPr>
          <a:xfrm flipH="1">
            <a:off x="5125725" y="3509925"/>
            <a:ext cx="515150" cy="647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Maybe write a Minecraft (Python) mod</a:t>
            </a:r>
            <a:endParaRPr/>
          </a:p>
        </p:txBody>
      </p:sp>
      <p:sp>
        <p:nvSpPr>
          <p:cNvPr id="285" name="Google Shape;285;p39"/>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3000">
                <a:solidFill>
                  <a:schemeClr val="hlink"/>
                </a:solidFill>
                <a:uFill>
                  <a:noFill/>
                </a:uFill>
                <a:hlinkClick r:id="rId3"/>
              </a:rPr>
              <a:t>https://projects.raspberrypi.org/en/projects/getting-started-with-minecraft-pi</a:t>
            </a:r>
            <a:endParaRPr sz="3000"/>
          </a:p>
          <a:p>
            <a:pPr indent="0" lvl="0" marL="0" rtl="0" algn="l">
              <a:spcBef>
                <a:spcPts val="1600"/>
              </a:spcBef>
              <a:spcAft>
                <a:spcPts val="1600"/>
              </a:spcAft>
              <a:buNone/>
            </a:pPr>
            <a:r>
              <a:rPr b="1" lang="en" sz="1600">
                <a:latin typeface="Courier New"/>
                <a:ea typeface="Courier New"/>
                <a:cs typeface="Courier New"/>
                <a:sym typeface="Courier New"/>
              </a:rPr>
              <a:t>from mcpi.minecraft import Minecraft</a:t>
            </a:r>
            <a:br>
              <a:rPr b="1" lang="en" sz="1600">
                <a:latin typeface="Courier New"/>
                <a:ea typeface="Courier New"/>
                <a:cs typeface="Courier New"/>
                <a:sym typeface="Courier New"/>
              </a:rPr>
            </a:br>
            <a:r>
              <a:rPr b="1" lang="en" sz="1600">
                <a:latin typeface="Courier New"/>
                <a:ea typeface="Courier New"/>
                <a:cs typeface="Courier New"/>
                <a:sym typeface="Courier New"/>
              </a:rPr>
              <a:t>mc = Minecraft.create()</a:t>
            </a:r>
            <a:br>
              <a:rPr b="1" lang="en" sz="1600">
                <a:latin typeface="Courier New"/>
                <a:ea typeface="Courier New"/>
                <a:cs typeface="Courier New"/>
                <a:sym typeface="Courier New"/>
              </a:rPr>
            </a:br>
            <a:br>
              <a:rPr b="1" lang="en" sz="1600">
                <a:latin typeface="Courier New"/>
                <a:ea typeface="Courier New"/>
                <a:cs typeface="Courier New"/>
                <a:sym typeface="Courier New"/>
              </a:rPr>
            </a:br>
            <a:r>
              <a:rPr b="1" lang="en" sz="1600">
                <a:latin typeface="Courier New"/>
                <a:ea typeface="Courier New"/>
                <a:cs typeface="Courier New"/>
                <a:sym typeface="Courier New"/>
              </a:rPr>
              <a:t>x, y, z = mc.player.getPos()</a:t>
            </a:r>
            <a:br>
              <a:rPr b="1" lang="en" sz="1600">
                <a:latin typeface="Courier New"/>
                <a:ea typeface="Courier New"/>
                <a:cs typeface="Courier New"/>
                <a:sym typeface="Courier New"/>
              </a:rPr>
            </a:br>
            <a:br>
              <a:rPr b="1" lang="en" sz="1600">
                <a:latin typeface="Courier New"/>
                <a:ea typeface="Courier New"/>
                <a:cs typeface="Courier New"/>
                <a:sym typeface="Courier New"/>
              </a:rPr>
            </a:br>
            <a:r>
              <a:rPr b="1" lang="en" sz="1600">
                <a:latin typeface="Courier New"/>
                <a:ea typeface="Courier New"/>
                <a:cs typeface="Courier New"/>
                <a:sym typeface="Courier New"/>
              </a:rPr>
              <a:t>DIAMOND = 57</a:t>
            </a:r>
            <a:br>
              <a:rPr b="1" lang="en" sz="1600">
                <a:latin typeface="Courier New"/>
                <a:ea typeface="Courier New"/>
                <a:cs typeface="Courier New"/>
                <a:sym typeface="Courier New"/>
              </a:rPr>
            </a:br>
            <a:r>
              <a:rPr b="1" lang="en" sz="1600">
                <a:latin typeface="Courier New"/>
                <a:ea typeface="Courier New"/>
                <a:cs typeface="Courier New"/>
                <a:sym typeface="Courier New"/>
              </a:rPr>
              <a:t>mc.setBlock(x + 1, y, z, DIAMOND)</a:t>
            </a:r>
            <a:endParaRPr sz="1600"/>
          </a:p>
        </p:txBody>
      </p:sp>
      <p:pic>
        <p:nvPicPr>
          <p:cNvPr id="286" name="Google Shape;286;p39"/>
          <p:cNvPicPr preferRelativeResize="0"/>
          <p:nvPr/>
        </p:nvPicPr>
        <p:blipFill>
          <a:blip r:embed="rId4">
            <a:alphaModFix/>
          </a:blip>
          <a:stretch>
            <a:fillRect/>
          </a:stretch>
        </p:blipFill>
        <p:spPr>
          <a:xfrm>
            <a:off x="4874625" y="2665025"/>
            <a:ext cx="4269375" cy="2478475"/>
          </a:xfrm>
          <a:prstGeom prst="rect">
            <a:avLst/>
          </a:prstGeom>
          <a:noFill/>
          <a:ln>
            <a:noFill/>
          </a:ln>
        </p:spPr>
      </p:pic>
      <p:pic>
        <p:nvPicPr>
          <p:cNvPr id="287" name="Google Shape;287;p39"/>
          <p:cNvPicPr preferRelativeResize="0"/>
          <p:nvPr/>
        </p:nvPicPr>
        <p:blipFill>
          <a:blip r:embed="rId5">
            <a:alphaModFix/>
          </a:blip>
          <a:stretch>
            <a:fillRect/>
          </a:stretch>
        </p:blipFill>
        <p:spPr>
          <a:xfrm>
            <a:off x="7407325" y="3924025"/>
            <a:ext cx="1736675" cy="1219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Not just software - </a:t>
            </a:r>
            <a:r>
              <a:rPr lang="en"/>
              <a:t>Connect up to other hardware</a:t>
            </a:r>
            <a:endParaRPr/>
          </a:p>
        </p:txBody>
      </p:sp>
      <p:sp>
        <p:nvSpPr>
          <p:cNvPr id="293" name="Google Shape;293;p40"/>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1600"/>
              <a:t>By design the Raspberry Pi is easily connectable via USB, Wi-Fi, Bluetooth, Ethernet and...</a:t>
            </a:r>
            <a:endParaRPr sz="1600"/>
          </a:p>
          <a:p>
            <a:pPr indent="0" lvl="0" marL="0" rtl="0" algn="l">
              <a:spcBef>
                <a:spcPts val="1600"/>
              </a:spcBef>
              <a:spcAft>
                <a:spcPts val="0"/>
              </a:spcAft>
              <a:buNone/>
            </a:pPr>
            <a:r>
              <a:rPr lang="en" sz="1600"/>
              <a:t>... has 28x user GPIO supporting various interface options</a:t>
            </a:r>
            <a:br>
              <a:rPr lang="en" sz="1600"/>
            </a:br>
            <a:r>
              <a:rPr lang="en" sz="1600"/>
              <a:t> </a:t>
            </a:r>
            <a:br>
              <a:rPr lang="en" sz="1600"/>
            </a:br>
            <a:r>
              <a:rPr lang="en" sz="1600"/>
              <a:t>Up to 6x UART (serial port signalling, which includes USB too)</a:t>
            </a:r>
            <a:br>
              <a:rPr lang="en" sz="1600"/>
            </a:br>
            <a:r>
              <a:rPr lang="en" sz="1600"/>
              <a:t>Up to 6x I</a:t>
            </a:r>
            <a:r>
              <a:rPr baseline="30000" lang="en" sz="1600"/>
              <a:t>2</a:t>
            </a:r>
            <a:r>
              <a:rPr lang="en" sz="1600"/>
              <a:t>C (Inter-Integrated Circuit serial bus)</a:t>
            </a:r>
            <a:br>
              <a:rPr lang="en" sz="1600"/>
            </a:br>
            <a:r>
              <a:rPr lang="en" sz="1600"/>
              <a:t>Up to 5x SPI (Serial Peripheral Interface bus)</a:t>
            </a:r>
            <a:br>
              <a:rPr lang="en" sz="1600"/>
            </a:br>
            <a:r>
              <a:rPr lang="en" sz="1600"/>
              <a:t>1x SDIO interface (SD card)</a:t>
            </a:r>
            <a:br>
              <a:rPr lang="en" sz="1600"/>
            </a:br>
            <a:r>
              <a:rPr lang="en" sz="1600"/>
              <a:t>1x DPI (Parallel RGB Display) 24-bit RGB24 (8 bits for red, green and blue) or RGB666 (6 bits per colour) or RGB565 (5 bits red, 6 green, and 5 blue)</a:t>
            </a:r>
            <a:br>
              <a:rPr lang="en" sz="1600"/>
            </a:br>
            <a:r>
              <a:rPr lang="en" sz="1600"/>
              <a:t>1x PCM (pulse code signal modulator - </a:t>
            </a:r>
            <a:r>
              <a:rPr lang="en" sz="1600"/>
              <a:t>sample analog signals in digital form</a:t>
            </a:r>
            <a:r>
              <a:rPr lang="en" sz="1600"/>
              <a:t>)</a:t>
            </a:r>
            <a:br>
              <a:rPr lang="en" sz="1600"/>
            </a:br>
            <a:r>
              <a:rPr lang="en" sz="1600"/>
              <a:t>Up to 2x PWM channels (pulse width modulated signals)</a:t>
            </a:r>
            <a:br>
              <a:rPr lang="en" sz="1600"/>
            </a:br>
            <a:r>
              <a:rPr lang="en" sz="1600"/>
              <a:t>Up to 3x GPCLK outputs (General Purpose Clock pins - output a fixed frequency)</a:t>
            </a:r>
            <a:endParaRPr sz="1600"/>
          </a:p>
          <a:p>
            <a:pPr indent="0" lvl="0" marL="0" rtl="0" algn="l">
              <a:spcBef>
                <a:spcPts val="1600"/>
              </a:spcBef>
              <a:spcAft>
                <a:spcPts val="1600"/>
              </a:spcAft>
              <a:buNone/>
            </a:pPr>
            <a:r>
              <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Connect up to other hardware devices - GPIO</a:t>
            </a:r>
            <a:endParaRPr/>
          </a:p>
        </p:txBody>
      </p:sp>
      <p:sp>
        <p:nvSpPr>
          <p:cNvPr id="299" name="Google Shape;299;p41"/>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1600"/>
              <a:t>General Purpose In/Out pins - 40 pin header at the top of the board </a:t>
            </a:r>
            <a:br>
              <a:rPr lang="en" sz="1600"/>
            </a:br>
            <a:r>
              <a:rPr lang="en" sz="1600"/>
              <a:t>(can use regular IDC ribbon cable etc to attach to breadboard etc or make a 'hat' board)</a:t>
            </a:r>
            <a:endParaRPr sz="1600"/>
          </a:p>
          <a:p>
            <a:pPr indent="0" lvl="0" marL="0" rtl="0" algn="l">
              <a:spcBef>
                <a:spcPts val="1600"/>
              </a:spcBef>
              <a:spcAft>
                <a:spcPts val="0"/>
              </a:spcAft>
              <a:buNone/>
            </a:pPr>
            <a:r>
              <a:rPr lang="en" sz="1600"/>
              <a:t>3.3V high</a:t>
            </a:r>
            <a:endParaRPr sz="1600"/>
          </a:p>
          <a:p>
            <a:pPr indent="0" lvl="0" marL="0" rtl="0" algn="l">
              <a:spcBef>
                <a:spcPts val="1600"/>
              </a:spcBef>
              <a:spcAft>
                <a:spcPts val="0"/>
              </a:spcAft>
              <a:buNone/>
            </a:pPr>
            <a:r>
              <a:rPr lang="en" sz="1600"/>
              <a:t>0V low</a:t>
            </a:r>
            <a:endParaRPr sz="1600"/>
          </a:p>
          <a:p>
            <a:pPr indent="0" lvl="0" marL="0" rtl="0" algn="l">
              <a:spcBef>
                <a:spcPts val="1600"/>
              </a:spcBef>
              <a:spcAft>
                <a:spcPts val="0"/>
              </a:spcAft>
              <a:buNone/>
            </a:pPr>
            <a:r>
              <a:rPr lang="en" sz="1600"/>
              <a:t>GPIO2/3 fixed pull-up resistors</a:t>
            </a:r>
            <a:br>
              <a:rPr lang="en" sz="1600"/>
            </a:br>
            <a:r>
              <a:rPr lang="en" sz="1600"/>
              <a:t>others are software configurable</a:t>
            </a:r>
            <a:endParaRPr sz="1600"/>
          </a:p>
          <a:p>
            <a:pPr indent="0" lvl="0" marL="0" rtl="0" algn="l">
              <a:spcBef>
                <a:spcPts val="1600"/>
              </a:spcBef>
              <a:spcAft>
                <a:spcPts val="0"/>
              </a:spcAft>
              <a:buNone/>
            </a:pPr>
            <a:r>
              <a:rPr lang="en" sz="1600"/>
              <a:t>import pigpio</a:t>
            </a:r>
            <a:br>
              <a:rPr lang="en" sz="1600"/>
            </a:br>
            <a:r>
              <a:rPr lang="en" sz="1600"/>
              <a:t>pi = pigpio.pi()</a:t>
            </a:r>
            <a:br>
              <a:rPr lang="en" sz="1600"/>
            </a:br>
            <a:r>
              <a:rPr lang="en" sz="1600"/>
              <a:t>pi.write(19, int('True'))</a:t>
            </a:r>
            <a:br>
              <a:rPr lang="en" sz="1600"/>
            </a:br>
            <a:r>
              <a:rPr lang="en" sz="1600"/>
              <a:t>pi.stop()</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pic>
        <p:nvPicPr>
          <p:cNvPr id="300" name="Google Shape;300;p41"/>
          <p:cNvPicPr preferRelativeResize="0"/>
          <p:nvPr/>
        </p:nvPicPr>
        <p:blipFill rotWithShape="1">
          <a:blip r:embed="rId3">
            <a:alphaModFix/>
          </a:blip>
          <a:srcRect b="-4" l="0" r="59828" t="53849"/>
          <a:stretch/>
        </p:blipFill>
        <p:spPr>
          <a:xfrm rot="-5400000">
            <a:off x="5079350" y="1078850"/>
            <a:ext cx="2862300" cy="5266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Come to the Jaycar Maker Hub </a:t>
            </a:r>
            <a:r>
              <a:rPr lang="en" sz="2400"/>
              <a:t>(Central Park, Sydney)</a:t>
            </a:r>
            <a:endParaRPr sz="2400"/>
          </a:p>
        </p:txBody>
      </p:sp>
      <p:sp>
        <p:nvSpPr>
          <p:cNvPr id="72" name="Google Shape;72;p15"/>
          <p:cNvSpPr txBox="1"/>
          <p:nvPr>
            <p:ph idx="1" type="body"/>
          </p:nvPr>
        </p:nvSpPr>
        <p:spPr>
          <a:xfrm>
            <a:off x="311700" y="1152475"/>
            <a:ext cx="8520600" cy="35883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rPr lang="en" sz="2400"/>
              <a:t>This will be presented at the Raspberry Jam session at </a:t>
            </a:r>
            <a:r>
              <a:rPr b="1" lang="en" sz="2400"/>
              <a:t>2pm</a:t>
            </a:r>
            <a:r>
              <a:rPr lang="en" sz="2400"/>
              <a:t> on </a:t>
            </a:r>
            <a:r>
              <a:rPr b="1" lang="en" sz="2400"/>
              <a:t>14th March</a:t>
            </a:r>
            <a:r>
              <a:rPr lang="en" sz="2400"/>
              <a:t> - grab a free ticket on Eventbrite</a:t>
            </a:r>
            <a:endParaRPr/>
          </a:p>
        </p:txBody>
      </p:sp>
      <p:pic>
        <p:nvPicPr>
          <p:cNvPr id="73" name="Google Shape;73;p15"/>
          <p:cNvPicPr preferRelativeResize="0"/>
          <p:nvPr/>
        </p:nvPicPr>
        <p:blipFill>
          <a:blip r:embed="rId3">
            <a:alphaModFix/>
          </a:blip>
          <a:stretch>
            <a:fillRect/>
          </a:stretch>
        </p:blipFill>
        <p:spPr>
          <a:xfrm>
            <a:off x="764225" y="2659025"/>
            <a:ext cx="3581301" cy="1862275"/>
          </a:xfrm>
          <a:prstGeom prst="rect">
            <a:avLst/>
          </a:prstGeom>
          <a:noFill/>
          <a:ln>
            <a:noFill/>
          </a:ln>
          <a:effectLst>
            <a:outerShdw blurRad="57150" rotWithShape="0" algn="bl" dir="5400000" dist="19050">
              <a:srgbClr val="FFFFFF">
                <a:alpha val="50000"/>
              </a:srgbClr>
            </a:outerShdw>
          </a:effectLst>
        </p:spPr>
      </p:pic>
      <p:pic>
        <p:nvPicPr>
          <p:cNvPr id="74" name="Google Shape;74;p15"/>
          <p:cNvPicPr preferRelativeResize="0"/>
          <p:nvPr/>
        </p:nvPicPr>
        <p:blipFill rotWithShape="1">
          <a:blip r:embed="rId4">
            <a:alphaModFix/>
          </a:blip>
          <a:srcRect b="0" l="0" r="0" t="1195"/>
          <a:stretch/>
        </p:blipFill>
        <p:spPr>
          <a:xfrm>
            <a:off x="4647200" y="2398800"/>
            <a:ext cx="4496798" cy="2744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Connect up to other hardware devices - SPI bus</a:t>
            </a:r>
            <a:endParaRPr/>
          </a:p>
        </p:txBody>
      </p:sp>
      <p:sp>
        <p:nvSpPr>
          <p:cNvPr id="306" name="Google Shape;306;p42"/>
          <p:cNvSpPr txBox="1"/>
          <p:nvPr>
            <p:ph idx="1" type="body"/>
          </p:nvPr>
        </p:nvSpPr>
        <p:spPr>
          <a:xfrm>
            <a:off x="311700" y="1152475"/>
            <a:ext cx="8627400" cy="37842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1600"/>
              <a:t>I2C + SPI serial buses (warning 3.3V </a:t>
            </a:r>
            <a:r>
              <a:rPr lang="en" sz="1600" u="sng"/>
              <a:t>not</a:t>
            </a:r>
            <a:r>
              <a:rPr lang="en" sz="1600"/>
              <a:t> 5V)</a:t>
            </a:r>
            <a:br>
              <a:rPr lang="en" sz="1600"/>
            </a:br>
            <a:r>
              <a:rPr lang="en" sz="1600"/>
              <a:t>SPI allows for up to five attached devices</a:t>
            </a:r>
            <a:br>
              <a:rPr lang="en" sz="1600"/>
            </a:br>
            <a:r>
              <a:rPr lang="en" sz="1600"/>
              <a:t>I2C allows up to six </a:t>
            </a:r>
            <a:r>
              <a:rPr lang="en" sz="1600"/>
              <a:t>addressable</a:t>
            </a:r>
            <a:r>
              <a:rPr lang="en" sz="1600"/>
              <a:t> devices</a:t>
            </a:r>
            <a:endParaRPr sz="1600"/>
          </a:p>
          <a:p>
            <a:pPr indent="0" lvl="0" marL="0" rtl="0" algn="l">
              <a:spcBef>
                <a:spcPts val="1600"/>
              </a:spcBef>
              <a:spcAft>
                <a:spcPts val="0"/>
              </a:spcAft>
              <a:buNone/>
            </a:pPr>
            <a:r>
              <a:rPr lang="en" sz="1400"/>
              <a:t>Pin19 = SPI MOSI (SDO) Pin21 = SPI MISO (SDI)</a:t>
            </a:r>
            <a:br>
              <a:rPr lang="en" sz="1400"/>
            </a:br>
            <a:r>
              <a:rPr lang="en" sz="1400"/>
              <a:t>Pin23 = SPI SCK (clock) </a:t>
            </a:r>
            <a:r>
              <a:rPr lang="en" sz="1400"/>
              <a:t>Pin24+26 = SPI CE0/CE1 = SS (shift select)</a:t>
            </a:r>
            <a:endParaRPr sz="1400"/>
          </a:p>
          <a:p>
            <a:pPr indent="0" lvl="0" marL="0" rtl="0" algn="l">
              <a:spcBef>
                <a:spcPts val="1600"/>
              </a:spcBef>
              <a:spcAft>
                <a:spcPts val="0"/>
              </a:spcAft>
              <a:buNone/>
            </a:pPr>
            <a:r>
              <a:rPr lang="en" sz="1400"/>
              <a:t>Software is off by default, run raspi-config to enable the devices</a:t>
            </a:r>
            <a:br>
              <a:rPr lang="en" sz="1400"/>
            </a:br>
            <a:r>
              <a:rPr lang="en" sz="1400"/>
              <a:t>/dev/spidev0.0 and /dev/spidev0.1</a:t>
            </a:r>
            <a:endParaRPr sz="1400"/>
          </a:p>
          <a:p>
            <a:pPr indent="0" lvl="0" marL="0" rtl="0" algn="l">
              <a:spcBef>
                <a:spcPts val="1600"/>
              </a:spcBef>
              <a:spcAft>
                <a:spcPts val="1600"/>
              </a:spcAft>
              <a:buNone/>
            </a:pPr>
            <a:r>
              <a:rPr lang="en" sz="1400"/>
              <a:t>import spidev</a:t>
            </a:r>
            <a:br>
              <a:rPr lang="en" sz="1400"/>
            </a:br>
            <a:r>
              <a:rPr lang="en" sz="1400"/>
              <a:t>spi.open(0 </a:t>
            </a:r>
            <a:r>
              <a:rPr i="1" lang="en" sz="1400"/>
              <a:t>bus</a:t>
            </a:r>
            <a:r>
              <a:rPr lang="en" sz="1400"/>
              <a:t>, 1 </a:t>
            </a:r>
            <a:r>
              <a:rPr i="1" lang="en" sz="1400"/>
              <a:t>device</a:t>
            </a:r>
            <a:r>
              <a:rPr lang="en" sz="1400"/>
              <a:t>)</a:t>
            </a:r>
            <a:br>
              <a:rPr lang="en" sz="1400"/>
            </a:br>
            <a:r>
              <a:rPr lang="en" sz="1400"/>
              <a:t>spi.xfer2([0x1234 </a:t>
            </a:r>
            <a:r>
              <a:rPr i="1" lang="en" sz="1400"/>
              <a:t>some message</a:t>
            </a:r>
            <a:r>
              <a:rPr lang="en" sz="1400"/>
              <a:t>])</a:t>
            </a:r>
            <a:endParaRPr sz="1400"/>
          </a:p>
        </p:txBody>
      </p:sp>
      <p:pic>
        <p:nvPicPr>
          <p:cNvPr id="307" name="Google Shape;307;p42"/>
          <p:cNvPicPr preferRelativeResize="0"/>
          <p:nvPr/>
        </p:nvPicPr>
        <p:blipFill rotWithShape="1">
          <a:blip r:embed="rId3">
            <a:alphaModFix/>
          </a:blip>
          <a:srcRect b="47920" l="34496" r="50822" t="22970"/>
          <a:stretch/>
        </p:blipFill>
        <p:spPr>
          <a:xfrm>
            <a:off x="5970600" y="1219650"/>
            <a:ext cx="3173396" cy="39238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Connect up to other hardware devices - I</a:t>
            </a:r>
            <a:r>
              <a:rPr baseline="30000" lang="en"/>
              <a:t>2</a:t>
            </a:r>
            <a:r>
              <a:rPr lang="en"/>
              <a:t>C</a:t>
            </a:r>
            <a:endParaRPr/>
          </a:p>
        </p:txBody>
      </p:sp>
      <p:sp>
        <p:nvSpPr>
          <p:cNvPr id="313" name="Google Shape;313;p43"/>
          <p:cNvSpPr txBox="1"/>
          <p:nvPr>
            <p:ph idx="1" type="body"/>
          </p:nvPr>
        </p:nvSpPr>
        <p:spPr>
          <a:xfrm>
            <a:off x="311700" y="1152475"/>
            <a:ext cx="8627400" cy="38016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1400"/>
              <a:t>Inter-Integrated Circuit - 2</a:t>
            </a:r>
            <a:r>
              <a:rPr lang="en" sz="1400"/>
              <a:t> </a:t>
            </a:r>
            <a:r>
              <a:rPr lang="en" sz="1400"/>
              <a:t>wire addressable serial bus</a:t>
            </a:r>
            <a:br>
              <a:rPr lang="en" sz="1400"/>
            </a:br>
            <a:r>
              <a:rPr lang="en" sz="1400"/>
              <a:t>Up to 6 buses - any number of addressable devices (also HDMI)</a:t>
            </a:r>
            <a:endParaRPr sz="1400"/>
          </a:p>
          <a:p>
            <a:pPr indent="0" lvl="0" marL="0" rtl="0" algn="l">
              <a:spcBef>
                <a:spcPts val="1600"/>
              </a:spcBef>
              <a:spcAft>
                <a:spcPts val="0"/>
              </a:spcAft>
              <a:buNone/>
            </a:pPr>
            <a:r>
              <a:rPr lang="en" sz="1400"/>
              <a:t>Pin3+27 = I</a:t>
            </a:r>
            <a:r>
              <a:rPr baseline="30000" lang="en" sz="1400"/>
              <a:t>2</a:t>
            </a:r>
            <a:r>
              <a:rPr lang="en" sz="1400"/>
              <a:t>C SDA 0/1 (serial data)</a:t>
            </a:r>
            <a:br>
              <a:rPr lang="en" sz="1400"/>
            </a:br>
            <a:r>
              <a:rPr lang="en" sz="1400"/>
              <a:t>Pin4+28 = I</a:t>
            </a:r>
            <a:r>
              <a:rPr baseline="30000" lang="en" sz="1400"/>
              <a:t>2</a:t>
            </a:r>
            <a:r>
              <a:rPr lang="en" sz="1400"/>
              <a:t>C SCL 0/1 (serial clock line)</a:t>
            </a:r>
            <a:endParaRPr sz="1400"/>
          </a:p>
          <a:p>
            <a:pPr indent="0" lvl="0" marL="0" rtl="0" algn="l">
              <a:spcBef>
                <a:spcPts val="1600"/>
              </a:spcBef>
              <a:spcAft>
                <a:spcPts val="0"/>
              </a:spcAft>
              <a:buNone/>
            </a:pPr>
            <a:r>
              <a:rPr b="1" lang="en" sz="1400">
                <a:latin typeface="Courier New"/>
                <a:ea typeface="Courier New"/>
                <a:cs typeface="Courier New"/>
                <a:sym typeface="Courier New"/>
              </a:rPr>
              <a:t>import smbus</a:t>
            </a:r>
            <a:endParaRPr b="1" sz="1400">
              <a:latin typeface="Courier New"/>
              <a:ea typeface="Courier New"/>
              <a:cs typeface="Courier New"/>
              <a:sym typeface="Courier New"/>
            </a:endParaRPr>
          </a:p>
          <a:p>
            <a:pPr indent="0" lvl="0" marL="0" rtl="0" algn="l">
              <a:spcBef>
                <a:spcPts val="1600"/>
              </a:spcBef>
              <a:spcAft>
                <a:spcPts val="0"/>
              </a:spcAft>
              <a:buNone/>
            </a:pPr>
            <a:r>
              <a:rPr b="1" lang="en" sz="1400">
                <a:latin typeface="Courier New"/>
                <a:ea typeface="Courier New"/>
                <a:cs typeface="Courier New"/>
                <a:sym typeface="Courier New"/>
              </a:rPr>
              <a:t>channel = 1   # 1 is connected to the GPIO pins</a:t>
            </a:r>
            <a:br>
              <a:rPr b="1" lang="en" sz="1400">
                <a:latin typeface="Courier New"/>
                <a:ea typeface="Courier New"/>
                <a:cs typeface="Courier New"/>
                <a:sym typeface="Courier New"/>
              </a:rPr>
            </a:br>
            <a:r>
              <a:rPr b="1" lang="en" sz="1400">
                <a:latin typeface="Courier New"/>
                <a:ea typeface="Courier New"/>
                <a:cs typeface="Courier New"/>
                <a:sym typeface="Courier New"/>
              </a:rPr>
              <a:t>addr = 0x60 # for your device</a:t>
            </a:r>
            <a:endParaRPr b="1" sz="1400">
              <a:latin typeface="Courier New"/>
              <a:ea typeface="Courier New"/>
              <a:cs typeface="Courier New"/>
              <a:sym typeface="Courier New"/>
            </a:endParaRPr>
          </a:p>
          <a:p>
            <a:pPr indent="0" lvl="0" marL="0" rtl="0" algn="l">
              <a:spcBef>
                <a:spcPts val="1600"/>
              </a:spcBef>
              <a:spcAft>
                <a:spcPts val="0"/>
              </a:spcAft>
              <a:buNone/>
            </a:pPr>
            <a:r>
              <a:rPr b="1" lang="en" sz="1400">
                <a:latin typeface="Courier New"/>
                <a:ea typeface="Courier New"/>
                <a:cs typeface="Courier New"/>
                <a:sym typeface="Courier New"/>
              </a:rPr>
              <a:t># Register addresses</a:t>
            </a:r>
            <a:br>
              <a:rPr b="1" lang="en" sz="1400">
                <a:latin typeface="Courier New"/>
                <a:ea typeface="Courier New"/>
                <a:cs typeface="Courier New"/>
                <a:sym typeface="Courier New"/>
              </a:rPr>
            </a:br>
            <a:r>
              <a:rPr b="1" lang="en" sz="1400">
                <a:latin typeface="Courier New"/>
                <a:ea typeface="Courier New"/>
                <a:cs typeface="Courier New"/>
                <a:sym typeface="Courier New"/>
              </a:rPr>
              <a:t>reg_write = 0x40</a:t>
            </a:r>
            <a:endParaRPr b="1" sz="1400">
              <a:latin typeface="Courier New"/>
              <a:ea typeface="Courier New"/>
              <a:cs typeface="Courier New"/>
              <a:sym typeface="Courier New"/>
            </a:endParaRPr>
          </a:p>
          <a:p>
            <a:pPr indent="0" lvl="0" marL="0" rtl="0" algn="l">
              <a:spcBef>
                <a:spcPts val="1600"/>
              </a:spcBef>
              <a:spcAft>
                <a:spcPts val="1600"/>
              </a:spcAft>
              <a:buNone/>
            </a:pPr>
            <a:r>
              <a:rPr b="1" lang="en" sz="1400">
                <a:latin typeface="Courier New"/>
                <a:ea typeface="Courier New"/>
                <a:cs typeface="Courier New"/>
                <a:sym typeface="Courier New"/>
              </a:rPr>
              <a:t>bus = smbus.SMBus(channel)  # initialize</a:t>
            </a:r>
            <a:br>
              <a:rPr b="1" lang="en" sz="1400">
                <a:latin typeface="Courier New"/>
                <a:ea typeface="Courier New"/>
                <a:cs typeface="Courier New"/>
                <a:sym typeface="Courier New"/>
              </a:rPr>
            </a:br>
            <a:r>
              <a:rPr b="1" lang="en" sz="1400">
                <a:latin typeface="Courier New"/>
                <a:ea typeface="Courier New"/>
                <a:cs typeface="Courier New"/>
                <a:sym typeface="Courier New"/>
              </a:rPr>
              <a:t>bus.write_i2c_block_data(addr, reg_write, msg)</a:t>
            </a:r>
            <a:endParaRPr sz="1400"/>
          </a:p>
        </p:txBody>
      </p:sp>
      <p:pic>
        <p:nvPicPr>
          <p:cNvPr id="314" name="Google Shape;314;p43"/>
          <p:cNvPicPr preferRelativeResize="0"/>
          <p:nvPr/>
        </p:nvPicPr>
        <p:blipFill rotWithShape="1">
          <a:blip r:embed="rId3">
            <a:alphaModFix/>
          </a:blip>
          <a:srcRect b="47920" l="34496" r="50822" t="22970"/>
          <a:stretch/>
        </p:blipFill>
        <p:spPr>
          <a:xfrm>
            <a:off x="5970600" y="1219650"/>
            <a:ext cx="3173396" cy="39238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Connect up to other hardware devices - USB2/3</a:t>
            </a:r>
            <a:endParaRPr/>
          </a:p>
        </p:txBody>
      </p:sp>
      <p:sp>
        <p:nvSpPr>
          <p:cNvPr id="320" name="Google Shape;320;p44"/>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1400"/>
              <a:t>Universal Serial Bus - many USB devices out there with standard drivers, Pi4 has 2 x USB2 and 2 x USB3</a:t>
            </a:r>
            <a:endParaRPr sz="1400"/>
          </a:p>
          <a:p>
            <a:pPr indent="0" lvl="0" marL="0" rtl="0" algn="l">
              <a:spcBef>
                <a:spcPts val="1600"/>
              </a:spcBef>
              <a:spcAft>
                <a:spcPts val="0"/>
              </a:spcAft>
              <a:buNone/>
            </a:pPr>
            <a:r>
              <a:rPr lang="en" sz="1400"/>
              <a:t>Four transfer types: bulk (HDD), interrupt (mice/keyboard HID), isochronous and control </a:t>
            </a:r>
            <a:r>
              <a:rPr lang="en" sz="1400"/>
              <a:t>endpoints</a:t>
            </a:r>
            <a:endParaRPr sz="1400"/>
          </a:p>
          <a:p>
            <a:pPr indent="0" lvl="0" marL="0" rtl="0" algn="l">
              <a:spcBef>
                <a:spcPts val="1600"/>
              </a:spcBef>
              <a:spcAft>
                <a:spcPts val="0"/>
              </a:spcAft>
              <a:buNone/>
            </a:pPr>
            <a:r>
              <a:rPr b="1" lang="en" sz="1400">
                <a:latin typeface="Courier New"/>
                <a:ea typeface="Courier New"/>
                <a:cs typeface="Courier New"/>
                <a:sym typeface="Courier New"/>
              </a:rPr>
              <a:t>import usb</a:t>
            </a:r>
            <a:endParaRPr b="1" sz="1400">
              <a:latin typeface="Courier New"/>
              <a:ea typeface="Courier New"/>
              <a:cs typeface="Courier New"/>
              <a:sym typeface="Courier New"/>
            </a:endParaRPr>
          </a:p>
          <a:p>
            <a:pPr indent="0" lvl="0" marL="0" rtl="0" algn="l">
              <a:spcBef>
                <a:spcPts val="1600"/>
              </a:spcBef>
              <a:spcAft>
                <a:spcPts val="0"/>
              </a:spcAft>
              <a:buNone/>
            </a:pPr>
            <a:r>
              <a:rPr b="1" lang="en" sz="1400">
                <a:latin typeface="Courier New"/>
                <a:ea typeface="Courier New"/>
                <a:cs typeface="Courier New"/>
                <a:sym typeface="Courier New"/>
              </a:rPr>
              <a:t>args["idVendor"] = </a:t>
            </a:r>
            <a:r>
              <a:rPr b="1" lang="en" sz="1400">
                <a:latin typeface="Courier New"/>
                <a:ea typeface="Courier New"/>
                <a:cs typeface="Courier New"/>
                <a:sym typeface="Courier New"/>
              </a:rPr>
              <a:t>0x16c0</a:t>
            </a:r>
            <a:r>
              <a:rPr lang="en" sz="1400">
                <a:latin typeface="Courier New"/>
                <a:ea typeface="Courier New"/>
                <a:cs typeface="Courier New"/>
                <a:sym typeface="Courier New"/>
              </a:rPr>
              <a:t> # uDMX</a:t>
            </a:r>
            <a:br>
              <a:rPr b="1" lang="en" sz="1400">
                <a:latin typeface="Courier New"/>
                <a:ea typeface="Courier New"/>
                <a:cs typeface="Courier New"/>
                <a:sym typeface="Courier New"/>
              </a:rPr>
            </a:br>
            <a:r>
              <a:rPr b="1" lang="en" sz="1400">
                <a:latin typeface="Courier New"/>
                <a:ea typeface="Courier New"/>
                <a:cs typeface="Courier New"/>
                <a:sym typeface="Courier New"/>
              </a:rPr>
              <a:t>args["idProduct"] = 0x5dc</a:t>
            </a:r>
            <a:r>
              <a:rPr lang="en" sz="1400">
                <a:latin typeface="Courier New"/>
                <a:ea typeface="Courier New"/>
                <a:cs typeface="Courier New"/>
                <a:sym typeface="Courier New"/>
              </a:rPr>
              <a:t> # uDMX</a:t>
            </a:r>
            <a:br>
              <a:rPr b="1" lang="en" sz="1400">
                <a:latin typeface="Courier New"/>
                <a:ea typeface="Courier New"/>
                <a:cs typeface="Courier New"/>
                <a:sym typeface="Courier New"/>
              </a:rPr>
            </a:br>
            <a:r>
              <a:rPr b="1" lang="en" sz="1400">
                <a:latin typeface="Courier New"/>
                <a:ea typeface="Courier New"/>
                <a:cs typeface="Courier New"/>
                <a:sym typeface="Courier New"/>
              </a:rPr>
              <a:t>device = </a:t>
            </a:r>
            <a:r>
              <a:rPr b="1" lang="en" sz="1400">
                <a:latin typeface="Courier New"/>
                <a:ea typeface="Courier New"/>
                <a:cs typeface="Courier New"/>
                <a:sym typeface="Courier New"/>
              </a:rPr>
              <a:t>usb.core.find(**args)</a:t>
            </a:r>
            <a:endParaRPr b="1" sz="1400">
              <a:latin typeface="Courier New"/>
              <a:ea typeface="Courier New"/>
              <a:cs typeface="Courier New"/>
              <a:sym typeface="Courier New"/>
            </a:endParaRPr>
          </a:p>
          <a:p>
            <a:pPr indent="0" lvl="0" marL="0" rtl="0" algn="l">
              <a:spcBef>
                <a:spcPts val="1600"/>
              </a:spcBef>
              <a:spcAft>
                <a:spcPts val="0"/>
              </a:spcAft>
              <a:buNone/>
            </a:pPr>
            <a:r>
              <a:rPr b="1" lang="en" sz="1400">
                <a:latin typeface="Courier New"/>
                <a:ea typeface="Courier New"/>
                <a:cs typeface="Courier New"/>
                <a:sym typeface="Courier New"/>
              </a:rPr>
              <a:t>device.ctrl_transfer(type, req)</a:t>
            </a:r>
            <a:br>
              <a:rPr b="1" lang="en" sz="1400">
                <a:latin typeface="Courier New"/>
                <a:ea typeface="Courier New"/>
                <a:cs typeface="Courier New"/>
                <a:sym typeface="Courier New"/>
              </a:rPr>
            </a:br>
            <a:r>
              <a:rPr b="1" lang="en" sz="1400">
                <a:latin typeface="Courier New"/>
                <a:ea typeface="Courier New"/>
                <a:cs typeface="Courier New"/>
                <a:sym typeface="Courier New"/>
              </a:rPr>
              <a:t>device.write(1, </a:t>
            </a:r>
            <a:r>
              <a:rPr b="1" lang="en" sz="1400">
                <a:latin typeface="Courier New"/>
                <a:ea typeface="Courier New"/>
                <a:cs typeface="Courier New"/>
                <a:sym typeface="Courier New"/>
              </a:rPr>
              <a:t>'DMX_CH1=RGB'</a:t>
            </a:r>
            <a:r>
              <a:rPr b="1" lang="en" sz="1400">
                <a:latin typeface="Courier New"/>
                <a:ea typeface="Courier New"/>
                <a:cs typeface="Courier New"/>
                <a:sym typeface="Courier New"/>
              </a:rPr>
              <a:t>)</a:t>
            </a:r>
            <a:endParaRPr b="1" sz="1400">
              <a:latin typeface="Courier New"/>
              <a:ea typeface="Courier New"/>
              <a:cs typeface="Courier New"/>
              <a:sym typeface="Courier New"/>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321" name="Google Shape;321;p44"/>
          <p:cNvPicPr preferRelativeResize="0"/>
          <p:nvPr/>
        </p:nvPicPr>
        <p:blipFill rotWithShape="1">
          <a:blip r:embed="rId3">
            <a:alphaModFix/>
          </a:blip>
          <a:srcRect b="23117" l="29942" r="0" t="23283"/>
          <a:stretch/>
        </p:blipFill>
        <p:spPr>
          <a:xfrm>
            <a:off x="4339375" y="2386525"/>
            <a:ext cx="4804626" cy="275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Perhaps give this a go!</a:t>
            </a:r>
            <a:endParaRPr/>
          </a:p>
        </p:txBody>
      </p:sp>
      <p:sp>
        <p:nvSpPr>
          <p:cNvPr id="327" name="Google Shape;327;p45"/>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This was Vivid Sydney - July 2019</a:t>
            </a:r>
            <a:endParaRPr sz="2400"/>
          </a:p>
          <a:p>
            <a:pPr indent="0" lvl="0" marL="0" rtl="0" algn="l">
              <a:spcBef>
                <a:spcPts val="1600"/>
              </a:spcBef>
              <a:spcAft>
                <a:spcPts val="0"/>
              </a:spcAft>
              <a:buNone/>
            </a:pPr>
            <a:r>
              <a:rPr lang="en" sz="2400"/>
              <a:t>4 x 6m towers (at the Garden bar)</a:t>
            </a:r>
            <a:endParaRPr sz="2400"/>
          </a:p>
          <a:p>
            <a:pPr indent="0" lvl="0" marL="0" rtl="0" algn="l">
              <a:spcBef>
                <a:spcPts val="1600"/>
              </a:spcBef>
              <a:spcAft>
                <a:spcPts val="0"/>
              </a:spcAft>
              <a:buNone/>
            </a:pPr>
            <a:r>
              <a:rPr lang="en" sz="2400"/>
              <a:t>USB uDMX controller which could </a:t>
            </a:r>
            <a:br>
              <a:rPr lang="en" sz="2400"/>
            </a:br>
            <a:r>
              <a:rPr lang="en" sz="2400"/>
              <a:t>be controlled with a Pi</a:t>
            </a:r>
            <a:endParaRPr sz="2400"/>
          </a:p>
          <a:p>
            <a:pPr indent="0" lvl="0" marL="0" rtl="0" algn="l">
              <a:spcBef>
                <a:spcPts val="1600"/>
              </a:spcBef>
              <a:spcAft>
                <a:spcPts val="1600"/>
              </a:spcAft>
              <a:buNone/>
            </a:pPr>
            <a:r>
              <a:rPr lang="en" sz="2400"/>
              <a:t>Actually was just USB - but easily</a:t>
            </a:r>
            <a:br>
              <a:rPr lang="en" sz="2400"/>
            </a:br>
            <a:r>
              <a:rPr lang="en" sz="2400"/>
              <a:t>SDI can control </a:t>
            </a:r>
            <a:r>
              <a:rPr lang="en" sz="2400"/>
              <a:t>addressable</a:t>
            </a:r>
            <a:br>
              <a:rPr lang="en" sz="2400"/>
            </a:br>
            <a:r>
              <a:rPr lang="en" sz="2400"/>
              <a:t>LED light strips etc using a Pi </a:t>
            </a:r>
            <a:endParaRPr sz="2400"/>
          </a:p>
        </p:txBody>
      </p:sp>
      <p:pic>
        <p:nvPicPr>
          <p:cNvPr id="328" name="Google Shape;328;p45"/>
          <p:cNvPicPr preferRelativeResize="0"/>
          <p:nvPr/>
        </p:nvPicPr>
        <p:blipFill>
          <a:blip r:embed="rId3">
            <a:alphaModFix/>
          </a:blip>
          <a:stretch>
            <a:fillRect/>
          </a:stretch>
        </p:blipFill>
        <p:spPr>
          <a:xfrm>
            <a:off x="5286346" y="0"/>
            <a:ext cx="3857654"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Could come in useful</a:t>
            </a:r>
            <a:endParaRPr/>
          </a:p>
        </p:txBody>
      </p:sp>
      <p:sp>
        <p:nvSpPr>
          <p:cNvPr id="334" name="Google Shape;334;p46"/>
          <p:cNvSpPr txBox="1"/>
          <p:nvPr>
            <p:ph idx="1" type="body"/>
          </p:nvPr>
        </p:nvSpPr>
        <p:spPr>
          <a:xfrm>
            <a:off x="311700" y="1152475"/>
            <a:ext cx="8627400" cy="3839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BrewPi</a:t>
            </a:r>
            <a:br>
              <a:rPr lang="en" sz="2400"/>
            </a:br>
            <a:r>
              <a:rPr lang="en"/>
              <a:t>A modern brewery</a:t>
            </a:r>
            <a:br>
              <a:rPr lang="en"/>
            </a:br>
            <a:r>
              <a:rPr lang="en"/>
              <a:t>controller</a:t>
            </a:r>
            <a:endParaRPr/>
          </a:p>
          <a:p>
            <a:pPr indent="0" lvl="0" marL="0" rtl="0" algn="l">
              <a:spcBef>
                <a:spcPts val="1600"/>
              </a:spcBef>
              <a:spcAft>
                <a:spcPts val="1600"/>
              </a:spcAft>
              <a:buNone/>
            </a:pPr>
            <a:r>
              <a:rPr lang="en"/>
              <a:t>The BrewPi Spark 3 is a </a:t>
            </a:r>
            <a:br>
              <a:rPr lang="en"/>
            </a:br>
            <a:r>
              <a:rPr lang="en"/>
              <a:t>temperature controller </a:t>
            </a:r>
            <a:br>
              <a:rPr lang="en"/>
            </a:br>
            <a:r>
              <a:rPr lang="en"/>
              <a:t>that can control your beer or wine </a:t>
            </a:r>
            <a:br>
              <a:rPr lang="en"/>
            </a:br>
            <a:r>
              <a:rPr lang="en"/>
              <a:t>fermentation with 0.1°C precision. </a:t>
            </a:r>
            <a:br>
              <a:rPr lang="en"/>
            </a:br>
            <a:r>
              <a:rPr lang="en"/>
              <a:t>It sends data to a Raspberry Pi to </a:t>
            </a:r>
            <a:br>
              <a:rPr lang="en"/>
            </a:br>
            <a:r>
              <a:rPr lang="en"/>
              <a:t>show a control panel with graphs </a:t>
            </a:r>
            <a:br>
              <a:rPr lang="en"/>
            </a:br>
            <a:r>
              <a:rPr lang="en"/>
              <a:t>in your browser.</a:t>
            </a:r>
            <a:endParaRPr sz="2400"/>
          </a:p>
        </p:txBody>
      </p:sp>
      <p:pic>
        <p:nvPicPr>
          <p:cNvPr id="335" name="Google Shape;335;p46"/>
          <p:cNvPicPr preferRelativeResize="0"/>
          <p:nvPr/>
        </p:nvPicPr>
        <p:blipFill>
          <a:blip r:embed="rId3">
            <a:alphaModFix/>
          </a:blip>
          <a:stretch>
            <a:fillRect/>
          </a:stretch>
        </p:blipFill>
        <p:spPr>
          <a:xfrm>
            <a:off x="7403748" y="1934225"/>
            <a:ext cx="1740253" cy="3209276"/>
          </a:xfrm>
          <a:prstGeom prst="rect">
            <a:avLst/>
          </a:prstGeom>
          <a:noFill/>
          <a:ln>
            <a:noFill/>
          </a:ln>
        </p:spPr>
      </p:pic>
      <p:pic>
        <p:nvPicPr>
          <p:cNvPr id="336" name="Google Shape;336;p46"/>
          <p:cNvPicPr preferRelativeResize="0"/>
          <p:nvPr/>
        </p:nvPicPr>
        <p:blipFill>
          <a:blip r:embed="rId4">
            <a:alphaModFix/>
          </a:blip>
          <a:stretch>
            <a:fillRect/>
          </a:stretch>
        </p:blipFill>
        <p:spPr>
          <a:xfrm>
            <a:off x="4000501" y="0"/>
            <a:ext cx="3857643" cy="5143501"/>
          </a:xfrm>
          <a:prstGeom prst="rect">
            <a:avLst/>
          </a:prstGeom>
          <a:noFill/>
          <a:ln>
            <a:noFill/>
          </a:ln>
        </p:spPr>
      </p:pic>
      <p:pic>
        <p:nvPicPr>
          <p:cNvPr id="337" name="Google Shape;337;p46"/>
          <p:cNvPicPr preferRelativeResize="0"/>
          <p:nvPr/>
        </p:nvPicPr>
        <p:blipFill rotWithShape="1">
          <a:blip r:embed="rId5">
            <a:alphaModFix/>
          </a:blip>
          <a:srcRect b="0" l="12037" r="10748" t="0"/>
          <a:stretch/>
        </p:blipFill>
        <p:spPr>
          <a:xfrm>
            <a:off x="6903700" y="0"/>
            <a:ext cx="2240299" cy="1934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Decide </a:t>
            </a:r>
            <a:r>
              <a:rPr lang="en"/>
              <a:t>for yourself if the Earth is flat or round</a:t>
            </a:r>
            <a:endParaRPr/>
          </a:p>
        </p:txBody>
      </p:sp>
      <p:sp>
        <p:nvSpPr>
          <p:cNvPr id="343" name="Google Shape;343;p47"/>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t/>
            </a:r>
            <a:endParaRPr sz="2400"/>
          </a:p>
        </p:txBody>
      </p:sp>
      <p:pic>
        <p:nvPicPr>
          <p:cNvPr id="344" name="Google Shape;344;p47"/>
          <p:cNvPicPr preferRelativeResize="0"/>
          <p:nvPr/>
        </p:nvPicPr>
        <p:blipFill>
          <a:blip r:embed="rId3">
            <a:alphaModFix/>
          </a:blip>
          <a:stretch>
            <a:fillRect/>
          </a:stretch>
        </p:blipFill>
        <p:spPr>
          <a:xfrm>
            <a:off x="5253820" y="2982300"/>
            <a:ext cx="3890181" cy="2161200"/>
          </a:xfrm>
          <a:prstGeom prst="rect">
            <a:avLst/>
          </a:prstGeom>
          <a:noFill/>
          <a:ln>
            <a:noFill/>
          </a:ln>
        </p:spPr>
      </p:pic>
      <p:pic>
        <p:nvPicPr>
          <p:cNvPr id="345" name="Google Shape;345;p47"/>
          <p:cNvPicPr preferRelativeResize="0"/>
          <p:nvPr/>
        </p:nvPicPr>
        <p:blipFill>
          <a:blip r:embed="rId4">
            <a:alphaModFix/>
          </a:blip>
          <a:stretch>
            <a:fillRect/>
          </a:stretch>
        </p:blipFill>
        <p:spPr>
          <a:xfrm>
            <a:off x="0" y="1017725"/>
            <a:ext cx="3291564" cy="4125776"/>
          </a:xfrm>
          <a:prstGeom prst="rect">
            <a:avLst/>
          </a:prstGeom>
          <a:noFill/>
          <a:ln>
            <a:noFill/>
          </a:ln>
        </p:spPr>
      </p:pic>
      <p:pic>
        <p:nvPicPr>
          <p:cNvPr id="346" name="Google Shape;346;p47"/>
          <p:cNvPicPr preferRelativeResize="0"/>
          <p:nvPr/>
        </p:nvPicPr>
        <p:blipFill>
          <a:blip r:embed="rId5">
            <a:alphaModFix/>
          </a:blip>
          <a:stretch>
            <a:fillRect/>
          </a:stretch>
        </p:blipFill>
        <p:spPr>
          <a:xfrm>
            <a:off x="3215375" y="1017734"/>
            <a:ext cx="3660851" cy="2131025"/>
          </a:xfrm>
          <a:prstGeom prst="rect">
            <a:avLst/>
          </a:prstGeom>
          <a:noFill/>
          <a:ln>
            <a:noFill/>
          </a:ln>
        </p:spPr>
      </p:pic>
      <p:pic>
        <p:nvPicPr>
          <p:cNvPr id="347" name="Google Shape;347;p47"/>
          <p:cNvPicPr preferRelativeResize="0"/>
          <p:nvPr/>
        </p:nvPicPr>
        <p:blipFill>
          <a:blip r:embed="rId6">
            <a:alphaModFix/>
          </a:blip>
          <a:stretch>
            <a:fillRect/>
          </a:stretch>
        </p:blipFill>
        <p:spPr>
          <a:xfrm>
            <a:off x="2750550" y="3148751"/>
            <a:ext cx="3552072" cy="1994751"/>
          </a:xfrm>
          <a:prstGeom prst="rect">
            <a:avLst/>
          </a:prstGeom>
          <a:noFill/>
          <a:ln>
            <a:noFill/>
          </a:ln>
        </p:spPr>
      </p:pic>
      <p:pic>
        <p:nvPicPr>
          <p:cNvPr id="348" name="Google Shape;348;p47"/>
          <p:cNvPicPr preferRelativeResize="0"/>
          <p:nvPr/>
        </p:nvPicPr>
        <p:blipFill>
          <a:blip r:embed="rId7">
            <a:alphaModFix/>
          </a:blip>
          <a:stretch>
            <a:fillRect/>
          </a:stretch>
        </p:blipFill>
        <p:spPr>
          <a:xfrm rot="5400000">
            <a:off x="6622600" y="657525"/>
            <a:ext cx="2161200" cy="2881600"/>
          </a:xfrm>
          <a:prstGeom prst="rect">
            <a:avLst/>
          </a:prstGeom>
          <a:noFill/>
          <a:ln>
            <a:noFill/>
          </a:ln>
        </p:spPr>
      </p:pic>
      <p:sp>
        <p:nvSpPr>
          <p:cNvPr id="349" name="Google Shape;349;p47"/>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PiPeople Alan Mycroft, Eben,Rob Mullins, Pete Lomas, Logo, Jack Lang, Dave Braben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Decide for yourself if the Earth is flat or round</a:t>
            </a:r>
            <a:endParaRPr/>
          </a:p>
          <a:p>
            <a:pPr indent="0" lvl="0" marL="0" rtl="0" algn="l">
              <a:spcBef>
                <a:spcPts val="0"/>
              </a:spcBef>
              <a:spcAft>
                <a:spcPts val="0"/>
              </a:spcAft>
              <a:buNone/>
            </a:pPr>
            <a:r>
              <a:rPr lang="en" sz="1400"/>
              <a:t>(Pi in the Sky - photo credit Dave Akerman)</a:t>
            </a:r>
            <a:endParaRPr sz="1400"/>
          </a:p>
        </p:txBody>
      </p:sp>
      <p:sp>
        <p:nvSpPr>
          <p:cNvPr id="355" name="Google Shape;355;p48"/>
          <p:cNvSpPr txBox="1"/>
          <p:nvPr>
            <p:ph idx="1" type="body"/>
          </p:nvPr>
        </p:nvSpPr>
        <p:spPr>
          <a:xfrm>
            <a:off x="311700" y="2083325"/>
            <a:ext cx="8627400" cy="27042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t/>
            </a:r>
            <a:endParaRPr sz="2400"/>
          </a:p>
        </p:txBody>
      </p:sp>
      <p:pic>
        <p:nvPicPr>
          <p:cNvPr id="356" name="Google Shape;356;p48"/>
          <p:cNvPicPr preferRelativeResize="0"/>
          <p:nvPr/>
        </p:nvPicPr>
        <p:blipFill rotWithShape="1">
          <a:blip r:embed="rId3">
            <a:alphaModFix/>
          </a:blip>
          <a:srcRect b="8402" l="1465" r="4602" t="2771"/>
          <a:stretch/>
        </p:blipFill>
        <p:spPr>
          <a:xfrm>
            <a:off x="0" y="1315775"/>
            <a:ext cx="6979243" cy="3827725"/>
          </a:xfrm>
          <a:prstGeom prst="rect">
            <a:avLst/>
          </a:prstGeom>
          <a:noFill/>
          <a:ln>
            <a:noFill/>
          </a:ln>
        </p:spPr>
      </p:pic>
      <p:pic>
        <p:nvPicPr>
          <p:cNvPr id="357" name="Google Shape;357;p48"/>
          <p:cNvPicPr preferRelativeResize="0"/>
          <p:nvPr/>
        </p:nvPicPr>
        <p:blipFill>
          <a:blip r:embed="rId4">
            <a:alphaModFix/>
          </a:blip>
          <a:stretch>
            <a:fillRect/>
          </a:stretch>
        </p:blipFill>
        <p:spPr>
          <a:xfrm>
            <a:off x="5486850" y="2724151"/>
            <a:ext cx="3452251" cy="2396200"/>
          </a:xfrm>
          <a:prstGeom prst="rect">
            <a:avLst/>
          </a:prstGeom>
          <a:noFill/>
          <a:ln>
            <a:noFill/>
          </a:ln>
        </p:spPr>
      </p:pic>
      <p:cxnSp>
        <p:nvCxnSpPr>
          <p:cNvPr id="358" name="Google Shape;358;p48"/>
          <p:cNvCxnSpPr/>
          <p:nvPr/>
        </p:nvCxnSpPr>
        <p:spPr>
          <a:xfrm flipH="1" rot="10800000">
            <a:off x="2870800" y="1794225"/>
            <a:ext cx="3588300" cy="3249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Or run your code up here   </a:t>
            </a:r>
            <a:r>
              <a:rPr lang="en" sz="1800"/>
              <a:t>(AstroPi with Tim Peake on ISS)</a:t>
            </a:r>
            <a:endParaRPr sz="1800"/>
          </a:p>
        </p:txBody>
      </p:sp>
      <p:sp>
        <p:nvSpPr>
          <p:cNvPr id="364" name="Google Shape;364;p49"/>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t/>
            </a:r>
            <a:endParaRPr sz="2400"/>
          </a:p>
        </p:txBody>
      </p:sp>
      <p:pic>
        <p:nvPicPr>
          <p:cNvPr id="365" name="Google Shape;365;p49"/>
          <p:cNvPicPr preferRelativeResize="0"/>
          <p:nvPr/>
        </p:nvPicPr>
        <p:blipFill rotWithShape="1">
          <a:blip r:embed="rId3">
            <a:alphaModFix/>
          </a:blip>
          <a:srcRect b="0" l="576" r="0" t="15059"/>
          <a:stretch/>
        </p:blipFill>
        <p:spPr>
          <a:xfrm>
            <a:off x="53400" y="1152475"/>
            <a:ext cx="9144001" cy="3990099"/>
          </a:xfrm>
          <a:prstGeom prst="rect">
            <a:avLst/>
          </a:prstGeom>
          <a:noFill/>
          <a:ln>
            <a:noFill/>
          </a:ln>
        </p:spPr>
      </p:pic>
      <p:pic>
        <p:nvPicPr>
          <p:cNvPr id="366" name="Google Shape;366;p49"/>
          <p:cNvPicPr preferRelativeResize="0"/>
          <p:nvPr/>
        </p:nvPicPr>
        <p:blipFill>
          <a:blip r:embed="rId4">
            <a:alphaModFix/>
          </a:blip>
          <a:stretch>
            <a:fillRect/>
          </a:stretch>
        </p:blipFill>
        <p:spPr>
          <a:xfrm>
            <a:off x="6898349" y="3136388"/>
            <a:ext cx="2245650" cy="2245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Or run your code up here </a:t>
            </a:r>
            <a:r>
              <a:rPr lang="en" sz="1800"/>
              <a:t>(RasPi + SenseHAT - photo credit ESA)</a:t>
            </a:r>
            <a:endParaRPr sz="1800"/>
          </a:p>
        </p:txBody>
      </p:sp>
      <p:sp>
        <p:nvSpPr>
          <p:cNvPr id="372" name="Google Shape;372;p50"/>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rPr lang="en" sz="2400"/>
              <a:t> </a:t>
            </a:r>
            <a:endParaRPr sz="2400"/>
          </a:p>
        </p:txBody>
      </p:sp>
      <p:pic>
        <p:nvPicPr>
          <p:cNvPr id="373" name="Google Shape;373;p50"/>
          <p:cNvPicPr preferRelativeResize="0"/>
          <p:nvPr/>
        </p:nvPicPr>
        <p:blipFill rotWithShape="1">
          <a:blip r:embed="rId3">
            <a:alphaModFix/>
          </a:blip>
          <a:srcRect b="6977" l="1711" r="4778" t="19183"/>
          <a:stretch/>
        </p:blipFill>
        <p:spPr>
          <a:xfrm>
            <a:off x="0" y="1152475"/>
            <a:ext cx="7343041" cy="3991026"/>
          </a:xfrm>
          <a:prstGeom prst="rect">
            <a:avLst/>
          </a:prstGeom>
          <a:noFill/>
          <a:ln>
            <a:noFill/>
          </a:ln>
        </p:spPr>
      </p:pic>
      <p:pic>
        <p:nvPicPr>
          <p:cNvPr id="374" name="Google Shape;374;p50"/>
          <p:cNvPicPr preferRelativeResize="0"/>
          <p:nvPr/>
        </p:nvPicPr>
        <p:blipFill rotWithShape="1">
          <a:blip r:embed="rId4">
            <a:alphaModFix/>
          </a:blip>
          <a:srcRect b="13414" l="13333" r="12674" t="7720"/>
          <a:stretch/>
        </p:blipFill>
        <p:spPr>
          <a:xfrm>
            <a:off x="6213400" y="2801025"/>
            <a:ext cx="2930598" cy="2342474"/>
          </a:xfrm>
          <a:prstGeom prst="rect">
            <a:avLst/>
          </a:prstGeom>
          <a:noFill/>
          <a:ln>
            <a:noFill/>
          </a:ln>
        </p:spPr>
      </p:pic>
      <p:sp>
        <p:nvSpPr>
          <p:cNvPr id="375" name="Google Shape;375;p50"/>
          <p:cNvSpPr txBox="1"/>
          <p:nvPr/>
        </p:nvSpPr>
        <p:spPr>
          <a:xfrm>
            <a:off x="7343050" y="1152475"/>
            <a:ext cx="1801200" cy="16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Two AstroPi's on </a:t>
            </a:r>
            <a:br>
              <a:rPr lang="en">
                <a:solidFill>
                  <a:srgbClr val="FFFFFF"/>
                </a:solidFill>
              </a:rPr>
            </a:br>
            <a:r>
              <a:rPr lang="en">
                <a:solidFill>
                  <a:srgbClr val="FFFFFF"/>
                </a:solidFill>
              </a:rPr>
              <a:t>the ISS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Ed - visible camera</a:t>
            </a:r>
            <a:endParaRPr>
              <a:solidFill>
                <a:srgbClr val="FFFFFF"/>
              </a:solidFill>
            </a:endParaRPr>
          </a:p>
          <a:p>
            <a:pPr indent="0" lvl="0" marL="0" rtl="0" algn="l">
              <a:spcBef>
                <a:spcPts val="0"/>
              </a:spcBef>
              <a:spcAft>
                <a:spcPts val="0"/>
              </a:spcAft>
              <a:buNone/>
            </a:pPr>
            <a:r>
              <a:rPr lang="en">
                <a:solidFill>
                  <a:srgbClr val="FFFFFF"/>
                </a:solidFill>
              </a:rPr>
              <a:t>Izzy - Infrared</a:t>
            </a:r>
            <a:endParaRPr>
              <a:solidFill>
                <a:srgbClr val="FFFFFF"/>
              </a:solidFill>
            </a:endParaRPr>
          </a:p>
        </p:txBody>
      </p:sp>
      <p:pic>
        <p:nvPicPr>
          <p:cNvPr id="376" name="Google Shape;376;p50"/>
          <p:cNvPicPr preferRelativeResize="0"/>
          <p:nvPr/>
        </p:nvPicPr>
        <p:blipFill>
          <a:blip r:embed="rId5">
            <a:alphaModFix/>
          </a:blip>
          <a:stretch>
            <a:fillRect/>
          </a:stretch>
        </p:blipFill>
        <p:spPr>
          <a:xfrm>
            <a:off x="0" y="3808076"/>
            <a:ext cx="2004376" cy="1335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But, please </a:t>
            </a:r>
            <a:r>
              <a:rPr lang="en"/>
              <a:t>don't</a:t>
            </a:r>
            <a:r>
              <a:rPr lang="en"/>
              <a:t> go and do this...</a:t>
            </a:r>
            <a:endParaRPr/>
          </a:p>
        </p:txBody>
      </p:sp>
      <p:sp>
        <p:nvSpPr>
          <p:cNvPr id="382" name="Google Shape;382;p51"/>
          <p:cNvSpPr txBox="1"/>
          <p:nvPr>
            <p:ph idx="1" type="body"/>
          </p:nvPr>
        </p:nvSpPr>
        <p:spPr>
          <a:xfrm>
            <a:off x="235500" y="1152475"/>
            <a:ext cx="85206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rPr lang="en" sz="2400"/>
              <a:t>Bitcoin mining - a pretty disgraceful and blatant misuse of the Earth’s fragile resources - just a selfish waste - no, no, no</a:t>
            </a:r>
            <a:endParaRPr sz="2400"/>
          </a:p>
        </p:txBody>
      </p:sp>
      <p:pic>
        <p:nvPicPr>
          <p:cNvPr id="383" name="Google Shape;383;p51"/>
          <p:cNvPicPr preferRelativeResize="0"/>
          <p:nvPr/>
        </p:nvPicPr>
        <p:blipFill>
          <a:blip r:embed="rId3">
            <a:alphaModFix/>
          </a:blip>
          <a:stretch>
            <a:fillRect/>
          </a:stretch>
        </p:blipFill>
        <p:spPr>
          <a:xfrm>
            <a:off x="0" y="2188575"/>
            <a:ext cx="6557299" cy="2954926"/>
          </a:xfrm>
          <a:prstGeom prst="rect">
            <a:avLst/>
          </a:prstGeom>
          <a:noFill/>
          <a:ln>
            <a:noFill/>
          </a:ln>
        </p:spPr>
      </p:pic>
      <p:pic>
        <p:nvPicPr>
          <p:cNvPr id="384" name="Google Shape;384;p51"/>
          <p:cNvPicPr preferRelativeResize="0"/>
          <p:nvPr/>
        </p:nvPicPr>
        <p:blipFill>
          <a:blip r:embed="rId4">
            <a:alphaModFix/>
          </a:blip>
          <a:stretch>
            <a:fillRect/>
          </a:stretch>
        </p:blipFill>
        <p:spPr>
          <a:xfrm>
            <a:off x="6557300" y="2188575"/>
            <a:ext cx="2552000" cy="2954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 what’s that?</a:t>
            </a:r>
            <a:endParaRPr/>
          </a:p>
        </p:txBody>
      </p:sp>
      <p:sp>
        <p:nvSpPr>
          <p:cNvPr id="80" name="Google Shape;80;p16"/>
          <p:cNvSpPr txBox="1"/>
          <p:nvPr>
            <p:ph idx="1" type="body"/>
          </p:nvPr>
        </p:nvSpPr>
        <p:spPr>
          <a:xfrm>
            <a:off x="311700" y="1152475"/>
            <a:ext cx="8520600" cy="3764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It’s an affordable home computer ~ size of a credit card $35</a:t>
            </a:r>
            <a:endParaRPr sz="2400"/>
          </a:p>
          <a:p>
            <a:pPr indent="0" lvl="0" marL="0" rtl="0" algn="l">
              <a:spcBef>
                <a:spcPts val="1600"/>
              </a:spcBef>
              <a:spcAft>
                <a:spcPts val="0"/>
              </a:spcAft>
              <a:buNone/>
            </a:pPr>
            <a:r>
              <a:rPr lang="en" sz="2400"/>
              <a:t>More so, it’s just the guts of a personal computer - with the intention you’ll take </a:t>
            </a:r>
            <a:r>
              <a:rPr lang="en" sz="2400"/>
              <a:t>that</a:t>
            </a:r>
            <a:r>
              <a:rPr lang="en" sz="2400"/>
              <a:t> and go make </a:t>
            </a:r>
            <a:r>
              <a:rPr lang="en" sz="2400"/>
              <a:t>it</a:t>
            </a:r>
            <a:r>
              <a:rPr lang="en" sz="2400"/>
              <a:t> whatever you want</a:t>
            </a:r>
            <a:endParaRPr sz="2400"/>
          </a:p>
          <a:p>
            <a:pPr indent="0" lvl="0" marL="0" rtl="0" algn="l">
              <a:spcBef>
                <a:spcPts val="1600"/>
              </a:spcBef>
              <a:spcAft>
                <a:spcPts val="0"/>
              </a:spcAft>
              <a:buNone/>
            </a:pPr>
            <a:r>
              <a:rPr lang="en" sz="2400"/>
              <a:t>It’s </a:t>
            </a:r>
            <a:r>
              <a:rPr i="1" lang="en" sz="2400"/>
              <a:t>real</a:t>
            </a:r>
            <a:r>
              <a:rPr lang="en" sz="2400"/>
              <a:t> purpose is </a:t>
            </a:r>
            <a:r>
              <a:rPr b="1" lang="en" sz="2400"/>
              <a:t>educational</a:t>
            </a:r>
            <a:endParaRPr sz="2400"/>
          </a:p>
          <a:p>
            <a:pPr indent="0" lvl="0" marL="0" rtl="0" algn="l">
              <a:spcBef>
                <a:spcPts val="1600"/>
              </a:spcBef>
              <a:spcAft>
                <a:spcPts val="0"/>
              </a:spcAft>
              <a:buNone/>
            </a:pPr>
            <a:r>
              <a:rPr b="1" lang="en" sz="2400"/>
              <a:t>30 million</a:t>
            </a:r>
            <a:r>
              <a:rPr lang="en" sz="2400"/>
              <a:t> have been sold</a:t>
            </a:r>
            <a:br>
              <a:rPr lang="en" sz="2400"/>
            </a:br>
            <a:r>
              <a:rPr lang="en" sz="2400"/>
              <a:t>worldwide since February 2012!</a:t>
            </a:r>
            <a:endParaRPr sz="2400"/>
          </a:p>
          <a:p>
            <a:pPr indent="0" lvl="0" marL="0" rtl="0" algn="l">
              <a:spcBef>
                <a:spcPts val="1600"/>
              </a:spcBef>
              <a:spcAft>
                <a:spcPts val="1600"/>
              </a:spcAft>
              <a:buNone/>
            </a:pPr>
            <a:r>
              <a:rPr lang="en" sz="2400"/>
              <a:t>This is their story...</a:t>
            </a:r>
            <a:endParaRPr sz="2400"/>
          </a:p>
        </p:txBody>
      </p:sp>
      <p:pic>
        <p:nvPicPr>
          <p:cNvPr id="81" name="Google Shape;81;p16"/>
          <p:cNvPicPr preferRelativeResize="0"/>
          <p:nvPr/>
        </p:nvPicPr>
        <p:blipFill>
          <a:blip r:embed="rId3">
            <a:alphaModFix/>
          </a:blip>
          <a:stretch>
            <a:fillRect/>
          </a:stretch>
        </p:blipFill>
        <p:spPr>
          <a:xfrm>
            <a:off x="5182625" y="2728100"/>
            <a:ext cx="3649674" cy="24154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Who ya gonna call?  </a:t>
            </a:r>
            <a:r>
              <a:rPr lang="en" sz="1400"/>
              <a:t>(rastrack.co.uk map of registered Pi’s - help is out there!)</a:t>
            </a:r>
            <a:endParaRPr sz="1400"/>
          </a:p>
        </p:txBody>
      </p:sp>
      <p:sp>
        <p:nvSpPr>
          <p:cNvPr id="390" name="Google Shape;390;p52"/>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Every man and her dog (quite a few in Sydney actually)</a:t>
            </a:r>
            <a:endParaRPr sz="2400"/>
          </a:p>
          <a:p>
            <a:pPr indent="0" lvl="0" marL="0" rtl="0" algn="l">
              <a:spcBef>
                <a:spcPts val="1600"/>
              </a:spcBef>
              <a:spcAft>
                <a:spcPts val="1600"/>
              </a:spcAft>
              <a:buNone/>
            </a:pPr>
            <a:r>
              <a:t/>
            </a:r>
            <a:endParaRPr sz="2400"/>
          </a:p>
        </p:txBody>
      </p:sp>
      <p:pic>
        <p:nvPicPr>
          <p:cNvPr id="391" name="Google Shape;391;p52"/>
          <p:cNvPicPr preferRelativeResize="0"/>
          <p:nvPr/>
        </p:nvPicPr>
        <p:blipFill>
          <a:blip r:embed="rId3">
            <a:alphaModFix/>
          </a:blip>
          <a:stretch>
            <a:fillRect/>
          </a:stretch>
        </p:blipFill>
        <p:spPr>
          <a:xfrm>
            <a:off x="0" y="1776881"/>
            <a:ext cx="9144000" cy="3390318"/>
          </a:xfrm>
          <a:prstGeom prst="rect">
            <a:avLst/>
          </a:prstGeom>
          <a:noFill/>
          <a:ln>
            <a:noFill/>
          </a:ln>
        </p:spPr>
      </p:pic>
      <p:pic>
        <p:nvPicPr>
          <p:cNvPr id="392" name="Google Shape;392;p52"/>
          <p:cNvPicPr preferRelativeResize="0"/>
          <p:nvPr/>
        </p:nvPicPr>
        <p:blipFill>
          <a:blip r:embed="rId4">
            <a:alphaModFix/>
          </a:blip>
          <a:stretch>
            <a:fillRect/>
          </a:stretch>
        </p:blipFill>
        <p:spPr>
          <a:xfrm>
            <a:off x="0" y="1017725"/>
            <a:ext cx="9144001" cy="4171601"/>
          </a:xfrm>
          <a:prstGeom prst="rect">
            <a:avLst/>
          </a:prstGeom>
          <a:noFill/>
          <a:ln>
            <a:noFill/>
          </a:ln>
        </p:spPr>
      </p:pic>
      <p:pic>
        <p:nvPicPr>
          <p:cNvPr id="393" name="Google Shape;393;p52"/>
          <p:cNvPicPr preferRelativeResize="0"/>
          <p:nvPr/>
        </p:nvPicPr>
        <p:blipFill>
          <a:blip r:embed="rId5">
            <a:alphaModFix/>
          </a:blip>
          <a:stretch>
            <a:fillRect/>
          </a:stretch>
        </p:blipFill>
        <p:spPr>
          <a:xfrm>
            <a:off x="3549700" y="1937425"/>
            <a:ext cx="5594299" cy="3251901"/>
          </a:xfrm>
          <a:prstGeom prst="rect">
            <a:avLst/>
          </a:prstGeom>
          <a:noFill/>
          <a:ln>
            <a:noFill/>
          </a:ln>
          <a:effectLst>
            <a:outerShdw blurRad="57150" rotWithShape="0" algn="bl" dir="123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Shallow dive into Linux device drivers userland</a:t>
            </a:r>
            <a:endParaRPr sz="1400"/>
          </a:p>
        </p:txBody>
      </p:sp>
      <p:sp>
        <p:nvSpPr>
          <p:cNvPr id="399" name="Google Shape;399;p53"/>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You can totally develop code on a Pi but typically how we do things is cross compile from a more capable machine</a:t>
            </a:r>
            <a:endParaRPr sz="2400"/>
          </a:p>
          <a:p>
            <a:pPr indent="0" lvl="0" marL="0" rtl="0" algn="l">
              <a:spcBef>
                <a:spcPts val="1600"/>
              </a:spcBef>
              <a:spcAft>
                <a:spcPts val="0"/>
              </a:spcAft>
              <a:buNone/>
            </a:pPr>
            <a:r>
              <a:rPr lang="en" sz="2400"/>
              <a:t>Cross compiling for </a:t>
            </a:r>
            <a:r>
              <a:rPr lang="en" sz="2400"/>
              <a:t>ARM - kernel flags - firmware repo armv7 vs aarch64 - arm-linux-gnueabihf-ld</a:t>
            </a:r>
            <a:br>
              <a:rPr lang="en" sz="2400"/>
            </a:br>
            <a:r>
              <a:rPr lang="en" sz="1200">
                <a:latin typeface="Courier New"/>
                <a:ea typeface="Courier New"/>
                <a:cs typeface="Courier New"/>
                <a:sym typeface="Courier New"/>
              </a:rPr>
              <a:t>KERNEL=kernel7 &amp;&amp; make bcm2709_defconfig</a:t>
            </a:r>
            <a:br>
              <a:rPr lang="en" sz="1200">
                <a:latin typeface="Courier New"/>
                <a:ea typeface="Courier New"/>
                <a:cs typeface="Courier New"/>
                <a:sym typeface="Courier New"/>
              </a:rPr>
            </a:br>
            <a:r>
              <a:rPr lang="en" sz="1200">
                <a:latin typeface="Courier New"/>
                <a:ea typeface="Courier New"/>
                <a:cs typeface="Courier New"/>
                <a:sym typeface="Courier New"/>
              </a:rPr>
              <a:t>make ARCH=arm CROSS_COMPILE=arm-linux-gnueabihf- menuconfig  #hard float</a:t>
            </a:r>
            <a:endParaRPr sz="1200">
              <a:latin typeface="Courier New"/>
              <a:ea typeface="Courier New"/>
              <a:cs typeface="Courier New"/>
              <a:sym typeface="Courier New"/>
            </a:endParaRPr>
          </a:p>
          <a:p>
            <a:pPr indent="0" lvl="0" marL="0" rtl="0" algn="l">
              <a:spcBef>
                <a:spcPts val="1600"/>
              </a:spcBef>
              <a:spcAft>
                <a:spcPts val="1600"/>
              </a:spcAft>
              <a:buNone/>
            </a:pPr>
            <a:r>
              <a:rPr lang="en" sz="2400"/>
              <a:t>User space abstractions to framebuffer / DirectFB / Wayland</a:t>
            </a:r>
            <a:br>
              <a:rPr lang="en" sz="2400"/>
            </a:br>
            <a:r>
              <a:rPr lang="en" sz="2400"/>
              <a:t>Using OpenMAX - Open GLES</a:t>
            </a:r>
            <a:br>
              <a:rPr lang="en" sz="2400"/>
            </a:br>
            <a:r>
              <a:rPr lang="en" sz="2400"/>
              <a:t>Audio too - SDL2 / Alsa</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4"/>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BuildRoot (rolling your own distro from scratch)</a:t>
            </a:r>
            <a:endParaRPr sz="1400"/>
          </a:p>
        </p:txBody>
      </p:sp>
      <p:sp>
        <p:nvSpPr>
          <p:cNvPr id="405" name="Google Shape;405;p54"/>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Kernel - bcm2709_defconfig</a:t>
            </a:r>
            <a:br>
              <a:rPr lang="en" sz="2400"/>
            </a:br>
            <a:r>
              <a:rPr lang="en" sz="2400"/>
              <a:t>BusyBox</a:t>
            </a:r>
            <a:br>
              <a:rPr lang="en" sz="2400"/>
            </a:br>
            <a:r>
              <a:rPr lang="en" sz="2400"/>
              <a:t>µClibc</a:t>
            </a:r>
            <a:endParaRPr sz="2400"/>
          </a:p>
          <a:p>
            <a:pPr indent="0" lvl="0" marL="0" rtl="0" algn="l">
              <a:spcBef>
                <a:spcPts val="1600"/>
              </a:spcBef>
              <a:spcAft>
                <a:spcPts val="1600"/>
              </a:spcAft>
              <a:buNone/>
            </a:pPr>
            <a:r>
              <a:rPr lang="en" sz="2400"/>
              <a:t>Raspberry Pi isn't so</a:t>
            </a:r>
            <a:br>
              <a:rPr lang="en" sz="2400"/>
            </a:br>
            <a:r>
              <a:rPr lang="en" sz="2400"/>
              <a:t>resource </a:t>
            </a:r>
            <a:r>
              <a:rPr lang="en" sz="2400"/>
              <a:t>constrained</a:t>
            </a:r>
            <a:br>
              <a:rPr lang="en" sz="2400"/>
            </a:br>
            <a:r>
              <a:rPr lang="en" sz="2400"/>
              <a:t>to really need to do this</a:t>
            </a:r>
            <a:br>
              <a:rPr lang="en" sz="2400"/>
            </a:br>
            <a:r>
              <a:rPr lang="en" sz="2400"/>
              <a:t>glibc works fine</a:t>
            </a:r>
            <a:endParaRPr sz="2400"/>
          </a:p>
        </p:txBody>
      </p:sp>
      <p:pic>
        <p:nvPicPr>
          <p:cNvPr id="406" name="Google Shape;406;p54"/>
          <p:cNvPicPr preferRelativeResize="0"/>
          <p:nvPr/>
        </p:nvPicPr>
        <p:blipFill>
          <a:blip r:embed="rId3">
            <a:alphaModFix/>
          </a:blip>
          <a:stretch>
            <a:fillRect/>
          </a:stretch>
        </p:blipFill>
        <p:spPr>
          <a:xfrm>
            <a:off x="4196025" y="1740575"/>
            <a:ext cx="4947975" cy="3424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5"/>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Google ChromeOS aarch64 (arm64-generic)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2" name="Google Shape;412;p55"/>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Make your own Chromebox!</a:t>
            </a:r>
            <a:endParaRPr sz="2400"/>
          </a:p>
          <a:p>
            <a:pPr indent="0" lvl="0" marL="0" rtl="0" algn="l">
              <a:spcBef>
                <a:spcPts val="1600"/>
              </a:spcBef>
              <a:spcAft>
                <a:spcPts val="0"/>
              </a:spcAft>
              <a:buNone/>
            </a:pPr>
            <a:r>
              <a:rPr lang="en" sz="2400"/>
              <a:t>Chromium OS on a Pi</a:t>
            </a:r>
            <a:endParaRPr sz="2400"/>
          </a:p>
          <a:p>
            <a:pPr indent="0" lvl="0" marL="0" rtl="0" algn="l">
              <a:spcBef>
                <a:spcPts val="1600"/>
              </a:spcBef>
              <a:spcAft>
                <a:spcPts val="0"/>
              </a:spcAft>
              <a:buNone/>
            </a:pPr>
            <a:r>
              <a:rPr b="1" lang="en" sz="1200">
                <a:latin typeface="Courier New"/>
                <a:ea typeface="Courier New"/>
                <a:cs typeface="Courier New"/>
                <a:sym typeface="Courier New"/>
              </a:rPr>
              <a:t>cros_sdk -- ./build_packages </a:t>
            </a:r>
            <a:br>
              <a:rPr b="1" lang="en" sz="1200">
                <a:latin typeface="Courier New"/>
                <a:ea typeface="Courier New"/>
                <a:cs typeface="Courier New"/>
                <a:sym typeface="Courier New"/>
              </a:rPr>
            </a:br>
            <a:r>
              <a:rPr b="1" lang="en" sz="1200">
                <a:latin typeface="Courier New"/>
                <a:ea typeface="Courier New"/>
                <a:cs typeface="Courier New"/>
                <a:sym typeface="Courier New"/>
              </a:rPr>
              <a:t>    --board=rpi3</a:t>
            </a:r>
            <a:br>
              <a:rPr b="1" lang="en" sz="1200">
                <a:latin typeface="Courier New"/>
                <a:ea typeface="Courier New"/>
                <a:cs typeface="Courier New"/>
                <a:sym typeface="Courier New"/>
              </a:rPr>
            </a:br>
            <a:br>
              <a:rPr b="1" lang="en" sz="1200">
                <a:latin typeface="Courier New"/>
                <a:ea typeface="Courier New"/>
                <a:cs typeface="Courier New"/>
                <a:sym typeface="Courier New"/>
              </a:rPr>
            </a:br>
            <a:r>
              <a:rPr b="1" lang="en" sz="1200">
                <a:latin typeface="Courier New"/>
                <a:ea typeface="Courier New"/>
                <a:cs typeface="Courier New"/>
                <a:sym typeface="Courier New"/>
              </a:rPr>
              <a:t>cros_sdk -- ./build_image --board=rpi3</a:t>
            </a:r>
            <a:br>
              <a:rPr b="1" lang="en" sz="1200">
                <a:latin typeface="Courier New"/>
                <a:ea typeface="Courier New"/>
                <a:cs typeface="Courier New"/>
                <a:sym typeface="Courier New"/>
              </a:rPr>
            </a:br>
            <a:br>
              <a:rPr b="1" lang="en" sz="1200">
                <a:latin typeface="Courier New"/>
                <a:ea typeface="Courier New"/>
                <a:cs typeface="Courier New"/>
                <a:sym typeface="Courier New"/>
              </a:rPr>
            </a:br>
            <a:r>
              <a:rPr b="1" lang="en" sz="1200">
                <a:latin typeface="Courier New"/>
                <a:ea typeface="Courier New"/>
                <a:cs typeface="Courier New"/>
                <a:sym typeface="Courier New"/>
              </a:rPr>
              <a:t>cros flash usb:// rpi3/latest</a:t>
            </a:r>
            <a:endParaRPr b="1" sz="1200">
              <a:latin typeface="Courier New"/>
              <a:ea typeface="Courier New"/>
              <a:cs typeface="Courier New"/>
              <a:sym typeface="Courier New"/>
            </a:endParaRPr>
          </a:p>
          <a:p>
            <a:pPr indent="0" lvl="0" marL="0" rtl="0" algn="l">
              <a:spcBef>
                <a:spcPts val="1600"/>
              </a:spcBef>
              <a:spcAft>
                <a:spcPts val="0"/>
              </a:spcAft>
              <a:buNone/>
            </a:pPr>
            <a:r>
              <a:rPr lang="en" sz="2400"/>
              <a:t>Check out </a:t>
            </a:r>
            <a:r>
              <a:rPr lang="en" sz="2400">
                <a:solidFill>
                  <a:schemeClr val="hlink"/>
                </a:solidFill>
                <a:uFill>
                  <a:noFill/>
                </a:uFill>
                <a:hlinkClick r:id="rId3"/>
              </a:rPr>
              <a:t>FydeOS</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1200">
              <a:latin typeface="Ubuntu Light"/>
              <a:ea typeface="Ubuntu Light"/>
              <a:cs typeface="Ubuntu Light"/>
              <a:sym typeface="Ubuntu Light"/>
            </a:endParaRPr>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413" name="Google Shape;413;p55"/>
          <p:cNvPicPr preferRelativeResize="0"/>
          <p:nvPr/>
        </p:nvPicPr>
        <p:blipFill>
          <a:blip r:embed="rId4">
            <a:alphaModFix/>
          </a:blip>
          <a:stretch>
            <a:fillRect/>
          </a:stretch>
        </p:blipFill>
        <p:spPr>
          <a:xfrm>
            <a:off x="4191546" y="1604121"/>
            <a:ext cx="4952450" cy="3539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6"/>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Microsoft </a:t>
            </a:r>
            <a:r>
              <a:rPr lang="en"/>
              <a:t>Window 10 (IoT edition)</a:t>
            </a:r>
            <a:endParaRPr sz="1400"/>
          </a:p>
        </p:txBody>
      </p:sp>
      <p:sp>
        <p:nvSpPr>
          <p:cNvPr id="419" name="Google Shape;419;p56"/>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Quick bring up</a:t>
            </a:r>
            <a:endParaRPr sz="2400"/>
          </a:p>
          <a:p>
            <a:pPr indent="0" lvl="0" marL="0" rtl="0" algn="l">
              <a:spcBef>
                <a:spcPts val="1600"/>
              </a:spcBef>
              <a:spcAft>
                <a:spcPts val="0"/>
              </a:spcAft>
              <a:buNone/>
            </a:pPr>
            <a:r>
              <a:rPr lang="en" sz="2400"/>
              <a:t>Working with WinCE nostalgia</a:t>
            </a:r>
            <a:endParaRPr sz="2400"/>
          </a:p>
          <a:p>
            <a:pPr indent="0" lvl="0" marL="0" rtl="0" algn="l">
              <a:spcBef>
                <a:spcPts val="1600"/>
              </a:spcBef>
              <a:spcAft>
                <a:spcPts val="0"/>
              </a:spcAft>
              <a:buNone/>
            </a:pPr>
            <a:r>
              <a:rPr lang="en" sz="2400"/>
              <a:t>Number of ARM compiled </a:t>
            </a:r>
            <a:br>
              <a:rPr lang="en" sz="2400"/>
            </a:br>
            <a:r>
              <a:rPr lang="en" sz="2400"/>
              <a:t>apps remains fairly limited</a:t>
            </a:r>
            <a:endParaRPr sz="2400"/>
          </a:p>
          <a:p>
            <a:pPr indent="0" lvl="0" marL="0" rtl="0" algn="l">
              <a:spcBef>
                <a:spcPts val="1600"/>
              </a:spcBef>
              <a:spcAft>
                <a:spcPts val="1600"/>
              </a:spcAft>
              <a:buNone/>
            </a:pPr>
            <a:r>
              <a:rPr lang="en" sz="2400"/>
              <a:t>But </a:t>
            </a:r>
            <a:r>
              <a:rPr lang="en" sz="2400"/>
              <a:t>nothing stopping you</a:t>
            </a:r>
            <a:br>
              <a:rPr lang="en" sz="2400"/>
            </a:br>
            <a:r>
              <a:rPr lang="en" sz="2400"/>
              <a:t>compiling your own!</a:t>
            </a:r>
            <a:endParaRPr sz="2400"/>
          </a:p>
        </p:txBody>
      </p:sp>
      <p:pic>
        <p:nvPicPr>
          <p:cNvPr id="420" name="Google Shape;420;p56"/>
          <p:cNvPicPr preferRelativeResize="0"/>
          <p:nvPr/>
        </p:nvPicPr>
        <p:blipFill>
          <a:blip r:embed="rId3">
            <a:alphaModFix/>
          </a:blip>
          <a:stretch>
            <a:fillRect/>
          </a:stretch>
        </p:blipFill>
        <p:spPr>
          <a:xfrm>
            <a:off x="4527353" y="2256550"/>
            <a:ext cx="4616651" cy="2886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Remembering RiscOS</a:t>
            </a:r>
            <a:endParaRPr sz="1400"/>
          </a:p>
        </p:txBody>
      </p:sp>
      <p:sp>
        <p:nvSpPr>
          <p:cNvPr id="426" name="Google Shape;426;p57"/>
          <p:cNvSpPr txBox="1"/>
          <p:nvPr>
            <p:ph idx="1" type="body"/>
          </p:nvPr>
        </p:nvSpPr>
        <p:spPr>
          <a:xfrm>
            <a:off x="311700" y="1152475"/>
            <a:ext cx="85206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Many UK kids will have used RiscOS (possibly unknowingly)</a:t>
            </a:r>
            <a:endParaRPr sz="2400"/>
          </a:p>
          <a:p>
            <a:pPr indent="0" lvl="0" marL="0" rtl="0" algn="l">
              <a:spcBef>
                <a:spcPts val="1600"/>
              </a:spcBef>
              <a:spcAft>
                <a:spcPts val="0"/>
              </a:spcAft>
              <a:buNone/>
            </a:pPr>
            <a:r>
              <a:rPr lang="en" sz="2400"/>
              <a:t>Quick bring up of RiscOS</a:t>
            </a:r>
            <a:endParaRPr sz="2400"/>
          </a:p>
          <a:p>
            <a:pPr indent="0" lvl="0" marL="0" rtl="0" algn="l">
              <a:spcBef>
                <a:spcPts val="1600"/>
              </a:spcBef>
              <a:spcAft>
                <a:spcPts val="0"/>
              </a:spcAft>
              <a:buNone/>
            </a:pPr>
            <a:r>
              <a:rPr lang="en" sz="2400"/>
              <a:t>I had my school </a:t>
            </a:r>
            <a:r>
              <a:rPr lang="en" sz="2400"/>
              <a:t>buy the</a:t>
            </a:r>
            <a:br>
              <a:rPr lang="en" sz="2400"/>
            </a:br>
            <a:r>
              <a:rPr lang="en" sz="2400"/>
              <a:t>full documentation set!</a:t>
            </a:r>
            <a:endParaRPr sz="2400"/>
          </a:p>
          <a:p>
            <a:pPr indent="0" lvl="0" marL="0" rtl="0" algn="l">
              <a:spcBef>
                <a:spcPts val="1600"/>
              </a:spcBef>
              <a:spcAft>
                <a:spcPts val="0"/>
              </a:spcAft>
              <a:buNone/>
            </a:pPr>
            <a:r>
              <a:rPr lang="en" sz="2400"/>
              <a:t>(and yes I read them ;-)</a:t>
            </a:r>
            <a:endParaRPr sz="2400"/>
          </a:p>
          <a:p>
            <a:pPr indent="0" lvl="0" marL="0" rtl="0" algn="l">
              <a:spcBef>
                <a:spcPts val="1600"/>
              </a:spcBef>
              <a:spcAft>
                <a:spcPts val="1600"/>
              </a:spcAft>
              <a:buNone/>
            </a:pPr>
            <a:r>
              <a:rPr lang="en" sz="2400"/>
              <a:t>Happy days</a:t>
            </a:r>
            <a:endParaRPr sz="2400"/>
          </a:p>
        </p:txBody>
      </p:sp>
      <p:pic>
        <p:nvPicPr>
          <p:cNvPr id="427" name="Google Shape;427;p57"/>
          <p:cNvPicPr preferRelativeResize="0"/>
          <p:nvPr/>
        </p:nvPicPr>
        <p:blipFill>
          <a:blip r:embed="rId3">
            <a:alphaModFix/>
          </a:blip>
          <a:stretch>
            <a:fillRect/>
          </a:stretch>
        </p:blipFill>
        <p:spPr>
          <a:xfrm>
            <a:off x="4099350" y="2305875"/>
            <a:ext cx="5044650" cy="28376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Thanks!</a:t>
            </a:r>
            <a:endParaRPr sz="2400"/>
          </a:p>
        </p:txBody>
      </p:sp>
      <p:sp>
        <p:nvSpPr>
          <p:cNvPr id="433" name="Google Shape;433;p58"/>
          <p:cNvSpPr txBox="1"/>
          <p:nvPr>
            <p:ph idx="1" type="body"/>
          </p:nvPr>
        </p:nvSpPr>
        <p:spPr>
          <a:xfrm>
            <a:off x="311700" y="1152475"/>
            <a:ext cx="85206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You may have noticed I’m still working on these slides</a:t>
            </a:r>
            <a:endParaRPr sz="2400"/>
          </a:p>
          <a:p>
            <a:pPr indent="0" lvl="0" marL="0" rtl="0" algn="l">
              <a:spcBef>
                <a:spcPts val="1600"/>
              </a:spcBef>
              <a:spcAft>
                <a:spcPts val="0"/>
              </a:spcAft>
              <a:buNone/>
            </a:pPr>
            <a:r>
              <a:rPr lang="en" sz="2400"/>
              <a:t>but the final set will be here:</a:t>
            </a:r>
            <a:endParaRPr sz="2400"/>
          </a:p>
          <a:p>
            <a:pPr indent="0" lvl="0" marL="0" rtl="0" algn="l">
              <a:spcBef>
                <a:spcPts val="1600"/>
              </a:spcBef>
              <a:spcAft>
                <a:spcPts val="0"/>
              </a:spcAft>
              <a:buNone/>
            </a:pPr>
            <a:r>
              <a:rPr lang="en" sz="2400">
                <a:solidFill>
                  <a:schemeClr val="hlink"/>
                </a:solidFill>
                <a:uFill>
                  <a:noFill/>
                </a:uFill>
                <a:latin typeface="Courier New"/>
                <a:ea typeface="Courier New"/>
                <a:cs typeface="Courier New"/>
                <a:sym typeface="Courier New"/>
                <a:hlinkClick r:id="rId3"/>
              </a:rPr>
              <a:t>http://bit.ly/2vr4Hws</a:t>
            </a:r>
            <a:endParaRPr sz="2400">
              <a:latin typeface="Courier New"/>
              <a:ea typeface="Courier New"/>
              <a:cs typeface="Courier New"/>
              <a:sym typeface="Courier New"/>
            </a:endParaRPr>
          </a:p>
          <a:p>
            <a:pPr indent="0" lvl="0" marL="0" rtl="0" algn="l">
              <a:spcBef>
                <a:spcPts val="1600"/>
              </a:spcBef>
              <a:spcAft>
                <a:spcPts val="1600"/>
              </a:spcAft>
              <a:buNone/>
            </a:pPr>
            <a:r>
              <a:t/>
            </a:r>
            <a:endParaRPr sz="2400">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I</a:t>
            </a:r>
            <a:r>
              <a:rPr lang="en"/>
              <a:t>n the beginning...</a:t>
            </a:r>
            <a:endParaRPr/>
          </a:p>
        </p:txBody>
      </p:sp>
      <p:sp>
        <p:nvSpPr>
          <p:cNvPr id="87" name="Google Shape;87;p17"/>
          <p:cNvSpPr txBox="1"/>
          <p:nvPr>
            <p:ph idx="1" type="body"/>
          </p:nvPr>
        </p:nvSpPr>
        <p:spPr>
          <a:xfrm>
            <a:off x="311700" y="1152475"/>
            <a:ext cx="8217600" cy="2178900"/>
          </a:xfrm>
          <a:prstGeom prst="rect">
            <a:avLst/>
          </a:prstGeom>
        </p:spPr>
        <p:txBody>
          <a:bodyPr anchorCtr="0" anchor="t" bIns="92500" lIns="92500" spcFirstLastPara="1" rIns="92500" wrap="square" tIns="92500">
            <a:noAutofit/>
          </a:bodyPr>
          <a:lstStyle/>
          <a:p>
            <a:pPr indent="0" lvl="0" marL="0" rtl="0" algn="l">
              <a:spcBef>
                <a:spcPts val="0"/>
              </a:spcBef>
              <a:spcAft>
                <a:spcPts val="1600"/>
              </a:spcAft>
              <a:buNone/>
            </a:pPr>
            <a:r>
              <a:rPr lang="en" sz="2400"/>
              <a:t>The University of Cambridge department </a:t>
            </a:r>
            <a:br>
              <a:rPr lang="en" sz="2400"/>
            </a:br>
            <a:r>
              <a:rPr lang="en" sz="2400"/>
              <a:t>of </a:t>
            </a:r>
            <a:r>
              <a:rPr lang="en" sz="2400"/>
              <a:t>Computer Science and Technology </a:t>
            </a:r>
            <a:r>
              <a:rPr lang="en" sz="2400"/>
              <a:t>had a problem</a:t>
            </a:r>
            <a:br>
              <a:rPr lang="en" sz="2400"/>
            </a:br>
            <a:r>
              <a:rPr lang="en" sz="2400"/>
              <a:t>The student numbers were dropping off and their initial general knowledge and </a:t>
            </a:r>
            <a:br>
              <a:rPr lang="en" sz="2400"/>
            </a:br>
            <a:r>
              <a:rPr lang="en" sz="2400"/>
              <a:t>experience was lower</a:t>
            </a:r>
            <a:endParaRPr sz="2400"/>
          </a:p>
        </p:txBody>
      </p:sp>
      <p:pic>
        <p:nvPicPr>
          <p:cNvPr id="88" name="Google Shape;88;p17"/>
          <p:cNvPicPr preferRelativeResize="0"/>
          <p:nvPr/>
        </p:nvPicPr>
        <p:blipFill>
          <a:blip r:embed="rId3">
            <a:alphaModFix/>
          </a:blip>
          <a:stretch>
            <a:fillRect/>
          </a:stretch>
        </p:blipFill>
        <p:spPr>
          <a:xfrm>
            <a:off x="3629917" y="2571750"/>
            <a:ext cx="5561535" cy="2571749"/>
          </a:xfrm>
          <a:prstGeom prst="rect">
            <a:avLst/>
          </a:prstGeom>
          <a:noFill/>
          <a:ln>
            <a:noFill/>
          </a:ln>
        </p:spPr>
      </p:pic>
      <p:pic>
        <p:nvPicPr>
          <p:cNvPr id="89" name="Google Shape;89;p17"/>
          <p:cNvPicPr preferRelativeResize="0"/>
          <p:nvPr/>
        </p:nvPicPr>
        <p:blipFill>
          <a:blip r:embed="rId4">
            <a:alphaModFix/>
          </a:blip>
          <a:stretch>
            <a:fillRect/>
          </a:stretch>
        </p:blipFill>
        <p:spPr>
          <a:xfrm>
            <a:off x="6448249" y="0"/>
            <a:ext cx="2695750" cy="1660674"/>
          </a:xfrm>
          <a:prstGeom prst="rect">
            <a:avLst/>
          </a:prstGeom>
          <a:noFill/>
          <a:ln>
            <a:noFill/>
          </a:ln>
        </p:spPr>
      </p:pic>
      <p:pic>
        <p:nvPicPr>
          <p:cNvPr id="90" name="Google Shape;90;p17"/>
          <p:cNvPicPr preferRelativeResize="0"/>
          <p:nvPr/>
        </p:nvPicPr>
        <p:blipFill>
          <a:blip r:embed="rId5">
            <a:alphaModFix/>
          </a:blip>
          <a:stretch>
            <a:fillRect/>
          </a:stretch>
        </p:blipFill>
        <p:spPr>
          <a:xfrm>
            <a:off x="0" y="3391400"/>
            <a:ext cx="3629925" cy="1752100"/>
          </a:xfrm>
          <a:prstGeom prst="rect">
            <a:avLst/>
          </a:prstGeom>
          <a:noFill/>
          <a:ln>
            <a:noFill/>
          </a:ln>
        </p:spPr>
      </p:pic>
      <p:sp>
        <p:nvSpPr>
          <p:cNvPr id="91" name="Google Shape;91;p17"/>
          <p:cNvSpPr txBox="1"/>
          <p:nvPr/>
        </p:nvSpPr>
        <p:spPr>
          <a:xfrm>
            <a:off x="6090975" y="2940225"/>
            <a:ext cx="28425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Cambridge CompSci admissions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What changed?</a:t>
            </a:r>
            <a:endParaRPr/>
          </a:p>
        </p:txBody>
      </p:sp>
      <p:sp>
        <p:nvSpPr>
          <p:cNvPr id="97" name="Google Shape;97;p18"/>
          <p:cNvSpPr txBox="1"/>
          <p:nvPr>
            <p:ph idx="1" type="body"/>
          </p:nvPr>
        </p:nvSpPr>
        <p:spPr>
          <a:xfrm>
            <a:off x="311700" y="1152475"/>
            <a:ext cx="8520600" cy="34164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I</a:t>
            </a:r>
            <a:r>
              <a:rPr lang="en" sz="2400"/>
              <a:t>n part this was due to how computing was approached in the 80s/90s vs today - kids like me used to actually enjoy programming on the Sinclair ZX80/ZX Spectrum / Electron at home and the </a:t>
            </a:r>
            <a:r>
              <a:rPr lang="en" sz="2400"/>
              <a:t>BBC Micro / Acorn Archimedes </a:t>
            </a:r>
            <a:r>
              <a:rPr lang="en" sz="2400"/>
              <a:t>at school</a:t>
            </a:r>
            <a:endParaRPr sz="2400"/>
          </a:p>
          <a:p>
            <a:pPr indent="0" lvl="0" marL="0" rtl="0" algn="l">
              <a:spcBef>
                <a:spcPts val="1600"/>
              </a:spcBef>
              <a:spcAft>
                <a:spcPts val="1600"/>
              </a:spcAft>
              <a:buNone/>
            </a:pPr>
            <a:r>
              <a:t/>
            </a:r>
            <a:endParaRPr sz="2400"/>
          </a:p>
        </p:txBody>
      </p:sp>
      <p:pic>
        <p:nvPicPr>
          <p:cNvPr id="98" name="Google Shape;98;p18"/>
          <p:cNvPicPr preferRelativeResize="0"/>
          <p:nvPr/>
        </p:nvPicPr>
        <p:blipFill>
          <a:blip r:embed="rId3">
            <a:alphaModFix/>
          </a:blip>
          <a:stretch>
            <a:fillRect/>
          </a:stretch>
        </p:blipFill>
        <p:spPr>
          <a:xfrm>
            <a:off x="6469625" y="3040100"/>
            <a:ext cx="2674375" cy="2027200"/>
          </a:xfrm>
          <a:prstGeom prst="rect">
            <a:avLst/>
          </a:prstGeom>
          <a:noFill/>
          <a:ln>
            <a:noFill/>
          </a:ln>
        </p:spPr>
      </p:pic>
      <p:pic>
        <p:nvPicPr>
          <p:cNvPr id="99" name="Google Shape;99;p18"/>
          <p:cNvPicPr preferRelativeResize="0"/>
          <p:nvPr/>
        </p:nvPicPr>
        <p:blipFill>
          <a:blip r:embed="rId4">
            <a:alphaModFix/>
          </a:blip>
          <a:stretch>
            <a:fillRect/>
          </a:stretch>
        </p:blipFill>
        <p:spPr>
          <a:xfrm>
            <a:off x="9" y="3030024"/>
            <a:ext cx="2814310" cy="2113473"/>
          </a:xfrm>
          <a:prstGeom prst="rect">
            <a:avLst/>
          </a:prstGeom>
          <a:noFill/>
          <a:ln>
            <a:noFill/>
          </a:ln>
        </p:spPr>
      </p:pic>
      <p:pic>
        <p:nvPicPr>
          <p:cNvPr id="100" name="Google Shape;100;p18"/>
          <p:cNvPicPr preferRelativeResize="0"/>
          <p:nvPr/>
        </p:nvPicPr>
        <p:blipFill>
          <a:blip r:embed="rId5">
            <a:alphaModFix/>
          </a:blip>
          <a:stretch>
            <a:fillRect/>
          </a:stretch>
        </p:blipFill>
        <p:spPr>
          <a:xfrm>
            <a:off x="2764749" y="3030025"/>
            <a:ext cx="3704877" cy="2113474"/>
          </a:xfrm>
          <a:prstGeom prst="rect">
            <a:avLst/>
          </a:prstGeom>
          <a:noFill/>
          <a:ln>
            <a:noFill/>
          </a:ln>
        </p:spPr>
      </p:pic>
      <p:sp>
        <p:nvSpPr>
          <p:cNvPr id="101" name="Google Shape;101;p18"/>
          <p:cNvSpPr txBox="1"/>
          <p:nvPr/>
        </p:nvSpPr>
        <p:spPr>
          <a:xfrm>
            <a:off x="6592413" y="4183725"/>
            <a:ext cx="2428800" cy="51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chemeClr val="accent5"/>
                </a:solidFill>
                <a:uFill>
                  <a:noFill/>
                </a:uFill>
                <a:hlinkClick r:id="rId6"/>
              </a:rPr>
              <a:t>pyrmontbrewery.com</a:t>
            </a:r>
            <a:endParaRPr b="1"/>
          </a:p>
        </p:txBody>
      </p:sp>
      <p:pic>
        <p:nvPicPr>
          <p:cNvPr id="102" name="Google Shape;102;p18"/>
          <p:cNvPicPr preferRelativeResize="0"/>
          <p:nvPr/>
        </p:nvPicPr>
        <p:blipFill>
          <a:blip r:embed="rId7">
            <a:alphaModFix/>
          </a:blip>
          <a:stretch>
            <a:fillRect/>
          </a:stretch>
        </p:blipFill>
        <p:spPr>
          <a:xfrm>
            <a:off x="5963572" y="0"/>
            <a:ext cx="1616625" cy="1152475"/>
          </a:xfrm>
          <a:prstGeom prst="rect">
            <a:avLst/>
          </a:prstGeom>
          <a:noFill/>
          <a:ln>
            <a:noFill/>
          </a:ln>
        </p:spPr>
      </p:pic>
      <p:pic>
        <p:nvPicPr>
          <p:cNvPr id="103" name="Google Shape;103;p18"/>
          <p:cNvPicPr preferRelativeResize="0"/>
          <p:nvPr/>
        </p:nvPicPr>
        <p:blipFill>
          <a:blip r:embed="rId8">
            <a:alphaModFix/>
          </a:blip>
          <a:stretch>
            <a:fillRect/>
          </a:stretch>
        </p:blipFill>
        <p:spPr>
          <a:xfrm>
            <a:off x="7580193" y="0"/>
            <a:ext cx="1563808" cy="1152474"/>
          </a:xfrm>
          <a:prstGeom prst="rect">
            <a:avLst/>
          </a:prstGeom>
          <a:noFill/>
          <a:ln>
            <a:noFill/>
          </a:ln>
        </p:spPr>
      </p:pic>
      <p:pic>
        <p:nvPicPr>
          <p:cNvPr id="104" name="Google Shape;104;p18"/>
          <p:cNvPicPr preferRelativeResize="0"/>
          <p:nvPr/>
        </p:nvPicPr>
        <p:blipFill>
          <a:blip r:embed="rId9">
            <a:alphaModFix/>
          </a:blip>
          <a:stretch>
            <a:fillRect/>
          </a:stretch>
        </p:blipFill>
        <p:spPr>
          <a:xfrm>
            <a:off x="3619529" y="4703625"/>
            <a:ext cx="5524471" cy="431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W</a:t>
            </a:r>
            <a:r>
              <a:rPr lang="en"/>
              <a:t>ho’s to blame?</a:t>
            </a:r>
            <a:endParaRPr/>
          </a:p>
        </p:txBody>
      </p:sp>
      <p:sp>
        <p:nvSpPr>
          <p:cNvPr id="110" name="Google Shape;110;p19"/>
          <p:cNvSpPr txBox="1"/>
          <p:nvPr>
            <p:ph idx="1" type="body"/>
          </p:nvPr>
        </p:nvSpPr>
        <p:spPr>
          <a:xfrm>
            <a:off x="311700" y="1152475"/>
            <a:ext cx="8627400" cy="36351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Not entirely fair to pick on individuals</a:t>
            </a:r>
            <a:r>
              <a:rPr lang="en" sz="2400"/>
              <a:t> but basically </a:t>
            </a:r>
            <a:r>
              <a:rPr i="1" lang="en" sz="2400"/>
              <a:t>closed</a:t>
            </a:r>
            <a:r>
              <a:rPr lang="en" sz="2400"/>
              <a:t> devices like </a:t>
            </a:r>
            <a:r>
              <a:rPr lang="en" sz="2400"/>
              <a:t>games consoles, phones and tablets come with significant </a:t>
            </a:r>
            <a:r>
              <a:rPr lang="en" sz="2400"/>
              <a:t>obstacles</a:t>
            </a:r>
            <a:r>
              <a:rPr lang="en" sz="2400"/>
              <a:t> and a steep learning curve</a:t>
            </a:r>
            <a:br>
              <a:rPr lang="en" sz="2400"/>
            </a:br>
            <a:r>
              <a:rPr lang="en" sz="2400"/>
              <a:t>to get to a point where you can </a:t>
            </a:r>
            <a:br>
              <a:rPr lang="en" sz="2400"/>
            </a:br>
            <a:r>
              <a:rPr lang="en" sz="2400"/>
              <a:t>actually be programming them</a:t>
            </a:r>
            <a:endParaRPr sz="2400"/>
          </a:p>
          <a:p>
            <a:pPr indent="0" lvl="0" marL="0" rtl="0" algn="l">
              <a:spcBef>
                <a:spcPts val="1600"/>
              </a:spcBef>
              <a:spcAft>
                <a:spcPts val="1600"/>
              </a:spcAft>
              <a:buNone/>
            </a:pPr>
            <a:r>
              <a:rPr i="1" lang="en" sz="2400"/>
              <a:t>“T</a:t>
            </a:r>
            <a:r>
              <a:rPr i="1" lang="en" sz="2400"/>
              <a:t>o gain access to a command line, </a:t>
            </a:r>
            <a:br>
              <a:rPr i="1" lang="en" sz="2400"/>
            </a:br>
            <a:r>
              <a:rPr i="1" lang="en" sz="2400"/>
              <a:t>you have to download software, </a:t>
            </a:r>
            <a:br>
              <a:rPr i="1" lang="en" sz="2400"/>
            </a:br>
            <a:r>
              <a:rPr i="1" lang="en" sz="2400"/>
              <a:t>It has to </a:t>
            </a:r>
            <a:r>
              <a:rPr b="1" i="1" lang="en" sz="2400"/>
              <a:t>occur to you</a:t>
            </a:r>
            <a:r>
              <a:rPr i="1" lang="en" sz="2400"/>
              <a:t> to do it.” </a:t>
            </a:r>
            <a:r>
              <a:rPr i="1" lang="en" sz="1000"/>
              <a:t>[Mullins]</a:t>
            </a:r>
            <a:endParaRPr i="1" sz="1000"/>
          </a:p>
        </p:txBody>
      </p:sp>
      <p:pic>
        <p:nvPicPr>
          <p:cNvPr id="111" name="Google Shape;111;p19"/>
          <p:cNvPicPr preferRelativeResize="0"/>
          <p:nvPr/>
        </p:nvPicPr>
        <p:blipFill>
          <a:blip r:embed="rId3">
            <a:alphaModFix/>
          </a:blip>
          <a:stretch>
            <a:fillRect/>
          </a:stretch>
        </p:blipFill>
        <p:spPr>
          <a:xfrm>
            <a:off x="5240550" y="2571750"/>
            <a:ext cx="3903451" cy="2571750"/>
          </a:xfrm>
          <a:prstGeom prst="rect">
            <a:avLst/>
          </a:prstGeom>
          <a:noFill/>
          <a:ln>
            <a:noFill/>
          </a:ln>
        </p:spPr>
      </p:pic>
      <p:pic>
        <p:nvPicPr>
          <p:cNvPr id="112" name="Google Shape;112;p19"/>
          <p:cNvPicPr preferRelativeResize="0"/>
          <p:nvPr/>
        </p:nvPicPr>
        <p:blipFill>
          <a:blip r:embed="rId4">
            <a:alphaModFix/>
          </a:blip>
          <a:stretch>
            <a:fillRect/>
          </a:stretch>
        </p:blipFill>
        <p:spPr>
          <a:xfrm>
            <a:off x="8193703" y="0"/>
            <a:ext cx="950291" cy="1152472"/>
          </a:xfrm>
          <a:prstGeom prst="rect">
            <a:avLst/>
          </a:prstGeom>
          <a:noFill/>
          <a:ln>
            <a:noFill/>
          </a:ln>
        </p:spPr>
      </p:pic>
      <p:pic>
        <p:nvPicPr>
          <p:cNvPr id="113" name="Google Shape;113;p19"/>
          <p:cNvPicPr preferRelativeResize="0"/>
          <p:nvPr/>
        </p:nvPicPr>
        <p:blipFill>
          <a:blip r:embed="rId5">
            <a:alphaModFix/>
          </a:blip>
          <a:stretch>
            <a:fillRect/>
          </a:stretch>
        </p:blipFill>
        <p:spPr>
          <a:xfrm>
            <a:off x="5888750" y="0"/>
            <a:ext cx="2304949" cy="1152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Why </a:t>
            </a:r>
            <a:r>
              <a:rPr lang="en"/>
              <a:t>that's</a:t>
            </a:r>
            <a:r>
              <a:rPr lang="en"/>
              <a:t> not so good...</a:t>
            </a:r>
            <a:endParaRPr/>
          </a:p>
        </p:txBody>
      </p:sp>
      <p:sp>
        <p:nvSpPr>
          <p:cNvPr id="119" name="Google Shape;119;p20"/>
          <p:cNvSpPr txBox="1"/>
          <p:nvPr>
            <p:ph idx="1" type="body"/>
          </p:nvPr>
        </p:nvSpPr>
        <p:spPr>
          <a:xfrm>
            <a:off x="311700" y="1152475"/>
            <a:ext cx="8627400" cy="38355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sz="2400"/>
              <a:t>This all leads to </a:t>
            </a:r>
            <a:r>
              <a:rPr i="1" lang="en" sz="2400"/>
              <a:t>less </a:t>
            </a:r>
            <a:r>
              <a:rPr i="1" lang="en" sz="2400"/>
              <a:t>enthusiasm</a:t>
            </a:r>
            <a:r>
              <a:rPr lang="en" sz="2400"/>
              <a:t> in the subject and some complacency that everything kind of seems ok in the industry</a:t>
            </a:r>
            <a:endParaRPr sz="2400"/>
          </a:p>
          <a:p>
            <a:pPr indent="0" lvl="0" marL="0" rtl="0" algn="l">
              <a:spcBef>
                <a:spcPts val="1600"/>
              </a:spcBef>
              <a:spcAft>
                <a:spcPts val="0"/>
              </a:spcAft>
              <a:buNone/>
            </a:pPr>
            <a:r>
              <a:rPr lang="en" sz="2400"/>
              <a:t>I myself was the only </a:t>
            </a:r>
            <a:br>
              <a:rPr lang="en" sz="2400"/>
            </a:br>
            <a:r>
              <a:rPr lang="en" sz="2400"/>
              <a:t>candidate to sit the </a:t>
            </a:r>
            <a:r>
              <a:rPr lang="en" sz="2400"/>
              <a:t>(HSE </a:t>
            </a:r>
            <a:br>
              <a:rPr lang="en" sz="2400"/>
            </a:br>
            <a:r>
              <a:rPr lang="en" sz="2400"/>
              <a:t>equiv) </a:t>
            </a:r>
            <a:r>
              <a:rPr lang="en" sz="2400"/>
              <a:t>exam in my school</a:t>
            </a:r>
            <a:endParaRPr sz="2400"/>
          </a:p>
          <a:p>
            <a:pPr indent="0" lvl="0" marL="0" rtl="0" algn="l">
              <a:spcBef>
                <a:spcPts val="1600"/>
              </a:spcBef>
              <a:spcAft>
                <a:spcPts val="0"/>
              </a:spcAft>
              <a:buNone/>
            </a:pPr>
            <a:r>
              <a:rPr lang="en" sz="2400"/>
              <a:t>I wasn’t </a:t>
            </a:r>
            <a:r>
              <a:rPr lang="en" sz="2400"/>
              <a:t>r</a:t>
            </a:r>
            <a:r>
              <a:rPr lang="en" sz="2400"/>
              <a:t>eally taught </a:t>
            </a:r>
            <a:br>
              <a:rPr lang="en" sz="2400"/>
            </a:br>
            <a:r>
              <a:rPr lang="en" sz="2400"/>
              <a:t>programming/coding </a:t>
            </a:r>
            <a:br>
              <a:rPr lang="en" sz="2400"/>
            </a:br>
            <a:r>
              <a:rPr lang="en" sz="2400"/>
              <a:t>that was largely up to me</a:t>
            </a:r>
            <a:endParaRPr sz="2400"/>
          </a:p>
          <a:p>
            <a:pPr indent="0" lvl="0" marL="0" rtl="0" algn="l">
              <a:spcBef>
                <a:spcPts val="1600"/>
              </a:spcBef>
              <a:spcAft>
                <a:spcPts val="1600"/>
              </a:spcAft>
              <a:buNone/>
            </a:pPr>
            <a:r>
              <a:t/>
            </a:r>
            <a:endParaRPr sz="2400"/>
          </a:p>
        </p:txBody>
      </p:sp>
      <p:pic>
        <p:nvPicPr>
          <p:cNvPr id="120" name="Google Shape;120;p20"/>
          <p:cNvPicPr preferRelativeResize="0"/>
          <p:nvPr/>
        </p:nvPicPr>
        <p:blipFill>
          <a:blip r:embed="rId3">
            <a:alphaModFix/>
          </a:blip>
          <a:stretch>
            <a:fillRect/>
          </a:stretch>
        </p:blipFill>
        <p:spPr>
          <a:xfrm>
            <a:off x="3964500" y="2218325"/>
            <a:ext cx="5179501" cy="2925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lang="en"/>
              <a:t>Raspberry Pi Foundation to the rescue!</a:t>
            </a:r>
            <a:endParaRPr/>
          </a:p>
        </p:txBody>
      </p:sp>
      <p:sp>
        <p:nvSpPr>
          <p:cNvPr id="126" name="Google Shape;126;p21"/>
          <p:cNvSpPr txBox="1"/>
          <p:nvPr>
            <p:ph idx="1" type="body"/>
          </p:nvPr>
        </p:nvSpPr>
        <p:spPr>
          <a:xfrm>
            <a:off x="311700" y="1152475"/>
            <a:ext cx="7398300" cy="3672000"/>
          </a:xfrm>
          <a:prstGeom prst="rect">
            <a:avLst/>
          </a:prstGeom>
        </p:spPr>
        <p:txBody>
          <a:bodyPr anchorCtr="0" anchor="t" bIns="92500" lIns="92500" spcFirstLastPara="1" rIns="92500" wrap="square" tIns="92500">
            <a:noAutofit/>
          </a:bodyPr>
          <a:lstStyle/>
          <a:p>
            <a:pPr indent="0" lvl="0" marL="0" rtl="0" algn="l">
              <a:spcBef>
                <a:spcPts val="0"/>
              </a:spcBef>
              <a:spcAft>
                <a:spcPts val="0"/>
              </a:spcAft>
              <a:buNone/>
            </a:pPr>
            <a:r>
              <a:rPr b="1" i="1" lang="en" sz="3000"/>
              <a:t>“promote the study of computer science and related topics, especially at school level, and to put the fun back into learning computing”</a:t>
            </a:r>
            <a:endParaRPr b="1" i="1" sz="3000"/>
          </a:p>
          <a:p>
            <a:pPr indent="0" lvl="0" marL="0" rtl="0" algn="l">
              <a:spcBef>
                <a:spcPts val="1600"/>
              </a:spcBef>
              <a:spcAft>
                <a:spcPts val="1600"/>
              </a:spcAft>
              <a:buNone/>
            </a:pPr>
            <a:r>
              <a:rPr lang="en" sz="2400"/>
              <a:t>UK registered charity (1129409)</a:t>
            </a:r>
            <a:br>
              <a:rPr lang="en" sz="2400"/>
            </a:br>
            <a:r>
              <a:rPr lang="en" sz="2400"/>
              <a:t>Not for profit!</a:t>
            </a:r>
            <a:r>
              <a:rPr i="1" lang="en" sz="2400"/>
              <a:t> Income </a:t>
            </a:r>
            <a:r>
              <a:rPr b="1" i="1" lang="en" sz="2400"/>
              <a:t>£31.5M</a:t>
            </a:r>
            <a:r>
              <a:rPr i="1" lang="en" sz="2400"/>
              <a:t> - Spending </a:t>
            </a:r>
            <a:r>
              <a:rPr b="1" i="1" lang="en" sz="2400"/>
              <a:t>£27.9M</a:t>
            </a:r>
            <a:br>
              <a:rPr b="1" i="1" lang="en" sz="2400"/>
            </a:br>
            <a:r>
              <a:rPr i="1" lang="en"/>
              <a:t>(31 December 2018)</a:t>
            </a:r>
            <a:endParaRPr b="1" i="1"/>
          </a:p>
        </p:txBody>
      </p:sp>
      <p:pic>
        <p:nvPicPr>
          <p:cNvPr id="127" name="Google Shape;127;p21"/>
          <p:cNvPicPr preferRelativeResize="0"/>
          <p:nvPr/>
        </p:nvPicPr>
        <p:blipFill>
          <a:blip r:embed="rId3">
            <a:alphaModFix/>
          </a:blip>
          <a:stretch>
            <a:fillRect/>
          </a:stretch>
        </p:blipFill>
        <p:spPr>
          <a:xfrm>
            <a:off x="7537325" y="194125"/>
            <a:ext cx="1405925" cy="176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